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54" r:id="rId4"/>
  </p:sldMasterIdLst>
  <p:notesMasterIdLst>
    <p:notesMasterId r:id="rId34"/>
  </p:notesMasterIdLst>
  <p:handoutMasterIdLst>
    <p:handoutMasterId r:id="rId35"/>
  </p:handoutMasterIdLst>
  <p:sldIdLst>
    <p:sldId id="785" r:id="rId5"/>
    <p:sldId id="787" r:id="rId6"/>
    <p:sldId id="735" r:id="rId7"/>
    <p:sldId id="738" r:id="rId8"/>
    <p:sldId id="774" r:id="rId9"/>
    <p:sldId id="788" r:id="rId10"/>
    <p:sldId id="789" r:id="rId11"/>
    <p:sldId id="790" r:id="rId12"/>
    <p:sldId id="791" r:id="rId13"/>
    <p:sldId id="755" r:id="rId14"/>
    <p:sldId id="792" r:id="rId15"/>
    <p:sldId id="772" r:id="rId16"/>
    <p:sldId id="764" r:id="rId17"/>
    <p:sldId id="793" r:id="rId18"/>
    <p:sldId id="805" r:id="rId19"/>
    <p:sldId id="780" r:id="rId20"/>
    <p:sldId id="779" r:id="rId21"/>
    <p:sldId id="803" r:id="rId22"/>
    <p:sldId id="712" r:id="rId23"/>
    <p:sldId id="751" r:id="rId24"/>
    <p:sldId id="804" r:id="rId25"/>
    <p:sldId id="765" r:id="rId26"/>
    <p:sldId id="724" r:id="rId27"/>
    <p:sldId id="795" r:id="rId28"/>
    <p:sldId id="796" r:id="rId29"/>
    <p:sldId id="797" r:id="rId30"/>
    <p:sldId id="798" r:id="rId31"/>
    <p:sldId id="801" r:id="rId32"/>
    <p:sldId id="802" r:id="rId3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2E2FDD-D9FD-407C-B20D-7FC854F5722A}">
          <p14:sldIdLst>
            <p14:sldId id="785"/>
            <p14:sldId id="787"/>
            <p14:sldId id="735"/>
          </p14:sldIdLst>
        </p14:section>
        <p14:section name="Journey" id="{3AD75538-93E7-46AD-9D95-A32AF3C8EDAC}">
          <p14:sldIdLst>
            <p14:sldId id="738"/>
            <p14:sldId id="774"/>
            <p14:sldId id="788"/>
          </p14:sldIdLst>
        </p14:section>
        <p14:section name="Extend" id="{5B89658F-EDDA-482C-8F5D-3C0747122F59}">
          <p14:sldIdLst>
            <p14:sldId id="789"/>
            <p14:sldId id="790"/>
            <p14:sldId id="791"/>
            <p14:sldId id="755"/>
            <p14:sldId id="792"/>
            <p14:sldId id="772"/>
            <p14:sldId id="764"/>
          </p14:sldIdLst>
        </p14:section>
        <p14:section name="Connect" id="{A8FF181F-61E0-4444-B9FD-C64ABD35307F}">
          <p14:sldIdLst>
            <p14:sldId id="793"/>
            <p14:sldId id="805"/>
            <p14:sldId id="780"/>
            <p14:sldId id="779"/>
          </p14:sldIdLst>
        </p14:section>
        <p14:section name="Distribution" id="{63A54735-E27F-40E5-B504-4467DF82F56A}">
          <p14:sldIdLst>
            <p14:sldId id="803"/>
            <p14:sldId id="712"/>
            <p14:sldId id="751"/>
          </p14:sldIdLst>
        </p14:section>
        <p14:section name="Resources" id="{339CD99B-EA0D-4277-BA18-9E27AF191526}">
          <p14:sldIdLst>
            <p14:sldId id="804"/>
            <p14:sldId id="765"/>
            <p14:sldId id="724"/>
            <p14:sldId id="795"/>
            <p14:sldId id="796"/>
          </p14:sldIdLst>
        </p14:section>
        <p14:section name="Summary" id="{30B19A6B-E0AA-4873-B77D-7290A4B8FAF4}">
          <p14:sldIdLst>
            <p14:sldId id="797"/>
            <p14:sldId id="798"/>
            <p14:sldId id="801"/>
            <p14:sldId id="80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22C01"/>
    <a:srgbClr val="3FB74A"/>
    <a:srgbClr val="AAE3A7"/>
    <a:srgbClr val="826251"/>
    <a:srgbClr val="BCB69C"/>
    <a:srgbClr val="BD9DE1"/>
    <a:srgbClr val="0072C6"/>
    <a:srgbClr val="0088EE"/>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9" autoAdjust="0"/>
    <p:restoredTop sz="84267" autoAdjust="0"/>
  </p:normalViewPr>
  <p:slideViewPr>
    <p:cSldViewPr snapToGrid="0">
      <p:cViewPr varScale="1">
        <p:scale>
          <a:sx n="27" d="100"/>
          <a:sy n="27" d="100"/>
        </p:scale>
        <p:origin x="480" y="9"/>
      </p:cViewPr>
      <p:guideLst/>
    </p:cSldViewPr>
  </p:slideViewPr>
  <p:notesTextViewPr>
    <p:cViewPr>
      <p:scale>
        <a:sx n="100" d="100"/>
        <a:sy n="100" d="100"/>
      </p:scale>
      <p:origin x="0" y="0"/>
    </p:cViewPr>
  </p:notesTextViewPr>
  <p:sorterViewPr>
    <p:cViewPr>
      <p:scale>
        <a:sx n="80" d="100"/>
        <a:sy n="80" d="100"/>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Office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1/20/2016</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1/20/2016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Office</a:t>
            </a:r>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CloudRoadShow</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1/20/2016 5:57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734298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Do.com</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err="1"/>
              <a:t>Docusign</a:t>
            </a:r>
            <a:endParaRPr lang="en-US" baseline="0"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391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this is a busy slide, but the main points are:</a:t>
            </a:r>
          </a:p>
          <a:p>
            <a:pPr marL="171450" indent="-171450">
              <a:buFontTx/>
              <a:buChar char="-"/>
            </a:pPr>
            <a:r>
              <a:rPr lang="en-US" dirty="0"/>
              <a:t>We have SDKs</a:t>
            </a:r>
            <a:r>
              <a:rPr lang="en-US" baseline="0" dirty="0"/>
              <a:t> (ADAL and O365 for most major platforms)</a:t>
            </a:r>
          </a:p>
          <a:p>
            <a:pPr marL="171450" indent="-171450">
              <a:buFontTx/>
              <a:buChar char="-"/>
            </a:pPr>
            <a:r>
              <a:rPr lang="en-US" baseline="0" dirty="0"/>
              <a:t>You don’t need SDKs to leverage Office 365 APIs given they follow standards like </a:t>
            </a:r>
            <a:r>
              <a:rPr lang="en-US" baseline="0" dirty="0" err="1"/>
              <a:t>Oauth</a:t>
            </a:r>
            <a:r>
              <a:rPr lang="en-US" baseline="0" dirty="0"/>
              <a:t> and REST</a:t>
            </a:r>
          </a:p>
          <a:p>
            <a:pPr marL="171450" indent="-171450">
              <a:buFontTx/>
              <a:buChar char="-"/>
            </a:pPr>
            <a:r>
              <a:rPr lang="en-US" baseline="0" dirty="0"/>
              <a:t>We offer a Yeoman Generator for building Add-ins outside of Visual Studio</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1/20/2016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756321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Lifecycle</a:t>
            </a:r>
          </a:p>
          <a:p>
            <a:pPr lvl="1"/>
            <a:r>
              <a:rPr lang="en-US" sz="900" kern="1200" dirty="0">
                <a:solidFill>
                  <a:schemeClr val="tx1"/>
                </a:solidFill>
                <a:effectLst/>
                <a:latin typeface="Segoe UI Light" pitchFamily="34" charset="0"/>
                <a:ea typeface="+mn-ea"/>
                <a:cs typeface="+mn-cs"/>
              </a:rPr>
              <a:t>Not just the store</a:t>
            </a:r>
          </a:p>
          <a:p>
            <a:pPr lvl="1"/>
            <a:r>
              <a:rPr lang="en-US" sz="900" kern="1200" dirty="0" err="1">
                <a:solidFill>
                  <a:schemeClr val="tx1"/>
                </a:solidFill>
                <a:effectLst/>
                <a:latin typeface="Segoe UI Light" pitchFamily="34" charset="0"/>
                <a:ea typeface="+mn-ea"/>
                <a:cs typeface="+mn-cs"/>
              </a:rPr>
              <a:t>Momuntem</a:t>
            </a:r>
            <a:r>
              <a:rPr lang="en-US" sz="900" kern="1200" dirty="0">
                <a:solidFill>
                  <a:schemeClr val="tx1"/>
                </a:solidFill>
                <a:effectLst/>
                <a:latin typeface="Segoe UI Light" pitchFamily="34" charset="0"/>
                <a:ea typeface="+mn-ea"/>
                <a:cs typeface="+mn-cs"/>
              </a:rPr>
              <a:t> has been building store and on-</a:t>
            </a:r>
            <a:r>
              <a:rPr lang="en-US" sz="900" kern="1200" dirty="0" err="1">
                <a:solidFill>
                  <a:schemeClr val="tx1"/>
                </a:solidFill>
                <a:effectLst/>
                <a:latin typeface="Segoe UI Light" pitchFamily="34" charset="0"/>
                <a:ea typeface="+mn-ea"/>
                <a:cs typeface="+mn-cs"/>
              </a:rPr>
              <a:t>prem</a:t>
            </a:r>
            <a:endParaRPr lang="en-US" sz="9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Store features ; subscriptions</a:t>
            </a:r>
          </a:p>
          <a:p>
            <a:pPr lvl="1"/>
            <a:r>
              <a:rPr lang="en-US" sz="900" kern="1200" dirty="0">
                <a:solidFill>
                  <a:schemeClr val="tx1"/>
                </a:solidFill>
                <a:effectLst/>
                <a:latin typeface="Segoe UI Light" pitchFamily="34" charset="0"/>
                <a:ea typeface="+mn-ea"/>
                <a:cs typeface="+mn-cs"/>
              </a:rPr>
              <a:t>Business-ready</a:t>
            </a:r>
          </a:p>
          <a:p>
            <a:pPr lvl="1"/>
            <a:r>
              <a:rPr lang="en-US" sz="900" kern="1200" dirty="0">
                <a:solidFill>
                  <a:schemeClr val="tx1"/>
                </a:solidFill>
                <a:effectLst/>
                <a:latin typeface="Segoe UI Light" pitchFamily="34" charset="0"/>
                <a:ea typeface="+mn-ea"/>
                <a:cs typeface="+mn-cs"/>
              </a:rPr>
              <a:t>Corporate catalog</a:t>
            </a:r>
          </a:p>
          <a:p>
            <a:pPr lvl="1"/>
            <a:r>
              <a:rPr lang="en-US" sz="900" kern="1200" dirty="0">
                <a:solidFill>
                  <a:schemeClr val="tx1"/>
                </a:solidFill>
                <a:effectLst/>
                <a:latin typeface="Segoe UI Light" pitchFamily="34" charset="0"/>
                <a:ea typeface="+mn-ea"/>
                <a:cs typeface="+mn-cs"/>
              </a:rPr>
              <a:t>Training users to get new experiences</a:t>
            </a: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1/20/2016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256027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2436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97991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211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2688">
              <a:defRPr/>
            </a:pPr>
            <a:fld id="{B9C3C9DC-C0A3-4640-9A7A-3DC41095AE2E}" type="slidenum">
              <a:rPr lang="en-US" smtClean="0">
                <a:solidFill>
                  <a:prstClr val="black"/>
                </a:solidFill>
                <a:latin typeface="Calibri" panose="020F0502020204030204"/>
              </a:rPr>
              <a:pPr defTabSz="932688">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1096641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2688">
              <a:defRPr/>
            </a:pPr>
            <a:fld id="{B9C3C9DC-C0A3-4640-9A7A-3DC41095AE2E}" type="slidenum">
              <a:rPr lang="en-US" smtClean="0">
                <a:solidFill>
                  <a:prstClr val="black"/>
                </a:solidFill>
                <a:latin typeface="Calibri" panose="020F0502020204030204"/>
              </a:rPr>
              <a:pPr defTabSz="932688">
                <a:defRPr/>
              </a:pPr>
              <a:t>27</a:t>
            </a:fld>
            <a:endParaRPr lang="en-US">
              <a:solidFill>
                <a:prstClr val="black"/>
              </a:solidFill>
              <a:latin typeface="Calibri" panose="020F0502020204030204"/>
            </a:endParaRPr>
          </a:p>
        </p:txBody>
      </p:sp>
    </p:spTree>
    <p:extLst>
      <p:ext uri="{BB962C8B-B14F-4D97-AF65-F5344CB8AC3E}">
        <p14:creationId xmlns:p14="http://schemas.microsoft.com/office/powerpoint/2010/main" val="528960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1/20/2016 5:57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800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1/20/2016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endParaRPr lang="en-US" dirty="0"/>
          </a:p>
          <a:p>
            <a:r>
              <a:rPr lang="en-US" baseline="0" dirty="0"/>
              <a:t>The key to enterprise productivity going forward</a:t>
            </a:r>
          </a:p>
          <a:p>
            <a:r>
              <a:rPr lang="en-US" baseline="0" dirty="0"/>
              <a:t>Microsoft’s strategic advantage in the Enterprise</a:t>
            </a:r>
          </a:p>
          <a:p>
            <a:r>
              <a:rPr lang="en-US" baseline="0" dirty="0"/>
              <a:t>Partners and Developers are key to its success</a:t>
            </a:r>
          </a:p>
          <a:p>
            <a:endParaRPr lang="en-US" baseline="0" dirty="0"/>
          </a:p>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1/20/2016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36557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BUT WHY SHOULD YOU CARE ABOUT OFFICE DEVELOPMENT???</a:t>
            </a:r>
            <a:endParaRPr lang="en-US" dirty="0"/>
          </a:p>
          <a:p>
            <a:endParaRPr lang="en-US" dirty="0"/>
          </a:p>
          <a:p>
            <a:r>
              <a:rPr lang="en-US" dirty="0"/>
              <a:t>BECAUSE</a:t>
            </a:r>
            <a:r>
              <a:rPr lang="en-US" baseline="0" dirty="0"/>
              <a:t> THE OPPORTUNITY IS HUGE</a:t>
            </a:r>
          </a:p>
          <a:p>
            <a:endParaRPr lang="en-US" baseline="0" dirty="0"/>
          </a:p>
          <a:p>
            <a:r>
              <a:rPr lang="en-US" baseline="0" dirty="0" err="1"/>
              <a:t>Keypoints</a:t>
            </a:r>
            <a:endParaRPr lang="en-US" baseline="0" dirty="0"/>
          </a:p>
          <a:p>
            <a:pPr marL="171450" indent="-171450">
              <a:buFontTx/>
              <a:buChar char="-"/>
            </a:pPr>
            <a:r>
              <a:rPr lang="en-US" baseline="0" dirty="0"/>
              <a:t>NUMEROUS people use Office (1.2B) and spend significant time in Office (2-3 hours daily)</a:t>
            </a:r>
          </a:p>
          <a:p>
            <a:pPr marL="171450" indent="-171450">
              <a:buFontTx/>
              <a:buChar char="-"/>
            </a:pPr>
            <a:r>
              <a:rPr lang="en-US" baseline="0" dirty="0"/>
              <a:t>Office 365 has collected a staggering amount of data/insights about how/what people work on (470+ PB)</a:t>
            </a:r>
          </a:p>
          <a:p>
            <a:pPr marL="171450" indent="-171450">
              <a:buFontTx/>
              <a:buChar char="-"/>
            </a:pPr>
            <a:r>
              <a:rPr lang="en-US" baseline="0" dirty="0"/>
              <a:t>We want developers exploit both of these advantages by extending the Office experience that is so popular and tap into the valuable data collected in Office 365</a:t>
            </a:r>
          </a:p>
          <a:p>
            <a:pPr marL="0" indent="0">
              <a:buFontTx/>
              <a:buNone/>
            </a:pPr>
            <a:endParaRPr lang="en-US" baseline="0" dirty="0"/>
          </a:p>
          <a:p>
            <a:pPr marL="0" indent="0">
              <a:buFontTx/>
              <a:buNone/>
            </a:pPr>
            <a:r>
              <a:rPr lang="en-US" baseline="0" dirty="0"/>
              <a:t>Let’s start by looking at how we are enabling developers to extend the Office experience</a:t>
            </a:r>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848944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8</a:t>
            </a:fld>
            <a:endParaRPr lang="en-US"/>
          </a:p>
        </p:txBody>
      </p:sp>
    </p:spTree>
    <p:extLst>
      <p:ext uri="{BB962C8B-B14F-4D97-AF65-F5344CB8AC3E}">
        <p14:creationId xmlns:p14="http://schemas.microsoft.com/office/powerpoint/2010/main" val="3730628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PPTX - Poll Everywhere</a:t>
            </a:r>
          </a:p>
          <a:p>
            <a:r>
              <a:rPr lang="en-US" dirty="0"/>
              <a:t>Excel – People Graph</a:t>
            </a:r>
          </a:p>
          <a:p>
            <a:r>
              <a:rPr lang="en-US" dirty="0"/>
              <a:t>Word</a:t>
            </a:r>
            <a:r>
              <a:rPr lang="en-US" baseline="0" dirty="0"/>
              <a:t> - </a:t>
            </a:r>
            <a:r>
              <a:rPr lang="en-US" baseline="0" dirty="0" err="1"/>
              <a:t>Docusign</a:t>
            </a:r>
            <a:endParaRPr lang="en-US" dirty="0"/>
          </a:p>
          <a:p>
            <a:r>
              <a:rPr lang="en-US" dirty="0"/>
              <a:t>Outlook - Maps and Boomerang</a:t>
            </a:r>
          </a:p>
          <a:p>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1545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11</a:t>
            </a:fld>
            <a:endParaRPr lang="en-US"/>
          </a:p>
        </p:txBody>
      </p:sp>
    </p:spTree>
    <p:extLst>
      <p:ext uri="{BB962C8B-B14F-4D97-AF65-F5344CB8AC3E}">
        <p14:creationId xmlns:p14="http://schemas.microsoft.com/office/powerpoint/2010/main" val="123591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Demo Tiny Links (uses full-page,</a:t>
            </a:r>
            <a:r>
              <a:rPr lang="en-US" baseline="0" dirty="0"/>
              <a:t> add-command, and dialog)</a:t>
            </a:r>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9733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Office 365 APIs and their ability to provide connectivity</a:t>
            </a:r>
            <a:r>
              <a:rPr lang="en-US" baseline="0" dirty="0"/>
              <a:t> into key O365 services (mail, calendar, files, notes, </a:t>
            </a:r>
            <a:r>
              <a:rPr lang="en-US" baseline="0" dirty="0" err="1"/>
              <a:t>etc</a:t>
            </a:r>
            <a:r>
              <a:rPr lang="en-US" baseline="0" dirty="0"/>
              <a:t>) from stand alone applications</a:t>
            </a:r>
            <a:endParaRPr lang="en-US" dirty="0"/>
          </a:p>
        </p:txBody>
      </p:sp>
      <p:sp>
        <p:nvSpPr>
          <p:cNvPr id="4" name="Date Placeholder 3"/>
          <p:cNvSpPr>
            <a:spLocks noGrp="1"/>
          </p:cNvSpPr>
          <p:nvPr>
            <p:ph type="dt" idx="10"/>
          </p:nvPr>
        </p:nvSpPr>
        <p:spPr/>
        <p:txBody>
          <a:bodyPr/>
          <a:lstStyle/>
          <a:p>
            <a:fld id="{0356D5D5-14BB-4F45-B550-EA87E12B5889}" type="datetime1">
              <a:rPr lang="en-US" smtClean="0"/>
              <a:t>1/20/2016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616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69169" y="2077800"/>
            <a:ext cx="6273340" cy="3592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232" y="2077814"/>
            <a:ext cx="6274896"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27870" y="6207972"/>
            <a:ext cx="1622747" cy="358961"/>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285890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410010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275340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268760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defTabSz="914180"/>
            <a:r>
              <a:rPr lang="en-US" sz="784" dirty="0">
                <a:gradFill>
                  <a:gsLst>
                    <a:gs pos="10359">
                      <a:srgbClr val="262626"/>
                    </a:gs>
                    <a:gs pos="30000">
                      <a:srgbClr val="262626"/>
                    </a:gs>
                  </a:gsLst>
                  <a:lin ang="5400000" scaled="0"/>
                </a:gradFill>
              </a:rPr>
              <a:t>http://dev.office.com/</a:t>
            </a:r>
          </a:p>
        </p:txBody>
      </p:sp>
      <p:sp>
        <p:nvSpPr>
          <p:cNvPr id="5" name="Freeform 4"/>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2690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14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094413" cy="685800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171" y="2369014"/>
            <a:ext cx="5825243" cy="899665"/>
          </a:xfrm>
          <a:noFill/>
        </p:spPr>
        <p:txBody>
          <a:bodyPr/>
          <a:lstStyle>
            <a:lvl1pPr>
              <a:defRPr sz="4704">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247234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defTabSz="914180"/>
            <a:r>
              <a:rPr lang="en-US" sz="784" dirty="0">
                <a:gradFill>
                  <a:gsLst>
                    <a:gs pos="4192">
                      <a:srgbClr val="262626"/>
                    </a:gs>
                    <a:gs pos="12000">
                      <a:srgbClr val="262626"/>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1863805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411057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1251451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3026652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27870" y="6207972"/>
            <a:ext cx="1622747" cy="358961"/>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088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2089362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289373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94608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4059086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defTabSz="914180"/>
            <a:r>
              <a:rPr lang="en-US" sz="784" dirty="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2521385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defTabSz="914180"/>
            <a:r>
              <a:rPr lang="en-US" sz="784" dirty="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225183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262626"/>
                    </a:gs>
                    <a:gs pos="30000">
                      <a:srgbClr val="262626"/>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22880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55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262626"/>
                    </a:gs>
                    <a:gs pos="30000">
                      <a:srgbClr val="262626"/>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17801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3771842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46687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405883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4192">
                      <a:srgbClr val="262626"/>
                    </a:gs>
                    <a:gs pos="12000">
                      <a:srgbClr val="262626"/>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282470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262626"/>
                    </a:gs>
                    <a:gs pos="30000">
                      <a:srgbClr val="262626"/>
                    </a:gs>
                  </a:gsLst>
                  <a:lin ang="5400000" scaled="0"/>
                </a:gradFill>
              </a:rPr>
              <a:t>http://dev.office.com/</a:t>
            </a:r>
          </a:p>
        </p:txBody>
      </p:sp>
      <p:sp>
        <p:nvSpPr>
          <p:cNvPr id="7" name="Freeform 6"/>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17675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262626"/>
                    </a:gs>
                    <a:gs pos="100000">
                      <a:srgbClr val="262626"/>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085" y="3083652"/>
            <a:ext cx="3226289" cy="692057"/>
          </a:xfrm>
          <a:prstGeom prst="rect">
            <a:avLst/>
          </a:prstGeom>
        </p:spPr>
      </p:pic>
    </p:spTree>
    <p:extLst>
      <p:ext uri="{BB962C8B-B14F-4D97-AF65-F5344CB8AC3E}">
        <p14:creationId xmlns:p14="http://schemas.microsoft.com/office/powerpoint/2010/main" val="138964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087" y="3083652"/>
            <a:ext cx="3226289" cy="692059"/>
          </a:xfrm>
          <a:prstGeom prst="rect">
            <a:avLst/>
          </a:prstGeom>
        </p:spPr>
      </p:pic>
    </p:spTree>
    <p:extLst>
      <p:ext uri="{BB962C8B-B14F-4D97-AF65-F5344CB8AC3E}">
        <p14:creationId xmlns:p14="http://schemas.microsoft.com/office/powerpoint/2010/main" val="2929838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176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88973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84462">
                      <a:schemeClr val="bg1"/>
                    </a:gs>
                    <a:gs pos="62000">
                      <a:schemeClr val="bg1"/>
                    </a:gs>
                  </a:gsLst>
                  <a:lin ang="5400000" scaled="0"/>
                </a:gradFill>
              </a:defRPr>
            </a:lvl1pPr>
            <a:lvl2pPr marL="0" indent="0">
              <a:buFontTx/>
              <a:buNone/>
              <a:defRPr sz="1960">
                <a:gradFill>
                  <a:gsLst>
                    <a:gs pos="97211">
                      <a:schemeClr val="bg1"/>
                    </a:gs>
                    <a:gs pos="11000">
                      <a:schemeClr val="bg1"/>
                    </a:gs>
                  </a:gsLst>
                  <a:lin ang="5400000" scaled="0"/>
                </a:gradFill>
              </a:defRPr>
            </a:lvl2pPr>
            <a:lvl3pPr marL="224051" indent="0">
              <a:buNone/>
              <a:defRPr>
                <a:gradFill>
                  <a:gsLst>
                    <a:gs pos="97211">
                      <a:schemeClr val="bg1"/>
                    </a:gs>
                    <a:gs pos="11000">
                      <a:schemeClr val="bg1"/>
                    </a:gs>
                  </a:gsLst>
                  <a:lin ang="5400000" scaled="0"/>
                </a:gradFill>
              </a:defRPr>
            </a:lvl3pPr>
            <a:lvl4pPr marL="448102" indent="0">
              <a:buNone/>
              <a:defRPr>
                <a:gradFill>
                  <a:gsLst>
                    <a:gs pos="97211">
                      <a:schemeClr val="bg1"/>
                    </a:gs>
                    <a:gs pos="11000">
                      <a:schemeClr val="bg1"/>
                    </a:gs>
                  </a:gsLst>
                  <a:lin ang="5400000" scaled="0"/>
                </a:gradFill>
              </a:defRPr>
            </a:lvl4pPr>
            <a:lvl5pPr marL="672153"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27862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221971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335080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2052030"/>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66915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0321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62659382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 id="2147484767" r:id="rId13"/>
    <p:sldLayoutId id="2147484768" r:id="rId14"/>
    <p:sldLayoutId id="2147484769" r:id="rId15"/>
    <p:sldLayoutId id="2147484770" r:id="rId16"/>
    <p:sldLayoutId id="2147484771" r:id="rId17"/>
    <p:sldLayoutId id="2147484772" r:id="rId18"/>
    <p:sldLayoutId id="2147484773" r:id="rId19"/>
    <p:sldLayoutId id="2147484774" r:id="rId20"/>
    <p:sldLayoutId id="2147484775" r:id="rId21"/>
    <p:sldLayoutId id="2147484776" r:id="rId22"/>
    <p:sldLayoutId id="2147484777" r:id="rId23"/>
    <p:sldLayoutId id="2147484778" r:id="rId24"/>
    <p:sldLayoutId id="2147484779" r:id="rId25"/>
    <p:sldLayoutId id="2147484780" r:id="rId26"/>
    <p:sldLayoutId id="2147484781" r:id="rId27"/>
    <p:sldLayoutId id="2147484782" r:id="rId28"/>
    <p:sldLayoutId id="2147484783" r:id="rId29"/>
    <p:sldLayoutId id="2147484784" r:id="rId30"/>
    <p:sldLayoutId id="2147484785" r:id="rId31"/>
    <p:sldLayoutId id="2147484786" r:id="rId32"/>
    <p:sldLayoutId id="2147484787" r:id="rId33"/>
    <p:sldLayoutId id="2147484788" r:id="rId34"/>
    <p:sldLayoutId id="2147484789"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92515">
                <a:srgbClr val="262626"/>
              </a:gs>
              <a:gs pos="0">
                <a:srgbClr val="262626"/>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92515">
                <a:srgbClr val="262626"/>
              </a:gs>
              <a:gs pos="0">
                <a:srgbClr val="262626"/>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92515">
                <a:srgbClr val="262626"/>
              </a:gs>
              <a:gs pos="0">
                <a:srgbClr val="262626"/>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0">
                <a:srgbClr val="262626"/>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0">
                <a:srgbClr val="262626"/>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8.emf"/><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emf"/><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dev.office.com/training"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6.emf"/><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8.emf"/><Relationship Id="rId11" Type="http://schemas.openxmlformats.org/officeDocument/2006/relationships/image" Target="../media/image50.png"/><Relationship Id="rId5" Type="http://schemas.openxmlformats.org/officeDocument/2006/relationships/image" Target="../media/image47.emf"/><Relationship Id="rId10" Type="http://schemas.openxmlformats.org/officeDocument/2006/relationships/image" Target="../media/image49.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542074" y="1228976"/>
            <a:ext cx="4924383" cy="4129327"/>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grpSp>
      <p:sp>
        <p:nvSpPr>
          <p:cNvPr id="171" name="Freeform 5" hidden="1"/>
          <p:cNvSpPr>
            <a:spLocks noEditPoints="1"/>
          </p:cNvSpPr>
          <p:nvPr/>
        </p:nvSpPr>
        <p:spPr bwMode="auto">
          <a:xfrm>
            <a:off x="5974609" y="2255862"/>
            <a:ext cx="4798358" cy="4328480"/>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nvGrpSpPr>
          <p:cNvPr id="301" name="Group 300"/>
          <p:cNvGrpSpPr/>
          <p:nvPr/>
        </p:nvGrpSpPr>
        <p:grpSpPr>
          <a:xfrm>
            <a:off x="5847515" y="2094050"/>
            <a:ext cx="4818407" cy="4309809"/>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sp>
        <p:nvSpPr>
          <p:cNvPr id="5" name="Text Placeholder 4"/>
          <p:cNvSpPr>
            <a:spLocks noGrp="1"/>
          </p:cNvSpPr>
          <p:nvPr>
            <p:ph type="body" sz="quarter" idx="12"/>
          </p:nvPr>
        </p:nvSpPr>
        <p:spPr/>
        <p:txBody>
          <a:bodyPr/>
          <a:lstStyle/>
          <a:p>
            <a:endParaRPr lang="en-US" dirty="0"/>
          </a:p>
        </p:txBody>
      </p:sp>
      <p:sp>
        <p:nvSpPr>
          <p:cNvPr id="4" name="Title 3"/>
          <p:cNvSpPr>
            <a:spLocks noGrp="1"/>
          </p:cNvSpPr>
          <p:nvPr>
            <p:ph type="title"/>
          </p:nvPr>
        </p:nvSpPr>
        <p:spPr/>
        <p:txBody>
          <a:bodyPr/>
          <a:lstStyle/>
          <a:p>
            <a:r>
              <a:rPr lang="en-US" dirty="0"/>
              <a:t>Office 365</a:t>
            </a:r>
            <a:br>
              <a:rPr lang="en-US" dirty="0"/>
            </a:br>
            <a:r>
              <a:rPr lang="en-US" dirty="0"/>
              <a:t>development</a:t>
            </a:r>
          </a:p>
        </p:txBody>
      </p:sp>
    </p:spTree>
    <p:extLst>
      <p:ext uri="{BB962C8B-B14F-4D97-AF65-F5344CB8AC3E}">
        <p14:creationId xmlns:p14="http://schemas.microsoft.com/office/powerpoint/2010/main" val="382910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04" dirty="0"/>
          </a:p>
        </p:txBody>
      </p:sp>
      <p:grpSp>
        <p:nvGrpSpPr>
          <p:cNvPr id="3" name="Group 2"/>
          <p:cNvGrpSpPr/>
          <p:nvPr/>
        </p:nvGrpSpPr>
        <p:grpSpPr>
          <a:xfrm>
            <a:off x="5419455" y="2786837"/>
            <a:ext cx="6042028" cy="3686645"/>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54" name="Group 53"/>
          <p:cNvGrpSpPr/>
          <p:nvPr/>
        </p:nvGrpSpPr>
        <p:grpSpPr>
          <a:xfrm>
            <a:off x="9977240" y="167118"/>
            <a:ext cx="2002036" cy="287338"/>
            <a:chOff x="2440124" y="6593453"/>
            <a:chExt cx="2968244" cy="287338"/>
          </a:xfrm>
        </p:grpSpPr>
        <p:sp>
          <p:nvSpPr>
            <p:cNvPr id="55" name="TextBox 54"/>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add-ins</a:t>
              </a:r>
            </a:p>
          </p:txBody>
        </p:sp>
        <p:sp>
          <p:nvSpPr>
            <p:cNvPr id="56"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8069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28"/>
          <p:cNvSpPr>
            <a:spLocks noChangeAspect="1"/>
          </p:cNvSpPr>
          <p:nvPr/>
        </p:nvSpPr>
        <p:spPr bwMode="black">
          <a:xfrm>
            <a:off x="9078641" y="1644492"/>
            <a:ext cx="2953318" cy="163145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005" y="1556569"/>
            <a:ext cx="3734131" cy="3734131"/>
          </a:xfrm>
          <a:prstGeom prst="rect">
            <a:avLst/>
          </a:prstGeom>
          <a:ln>
            <a:solidFill>
              <a:srgbClr val="0072C6"/>
            </a:solidFill>
          </a:ln>
        </p:spPr>
      </p:pic>
      <p:sp>
        <p:nvSpPr>
          <p:cNvPr id="2" name="Title 1"/>
          <p:cNvSpPr>
            <a:spLocks noGrp="1"/>
          </p:cNvSpPr>
          <p:nvPr>
            <p:ph type="title"/>
          </p:nvPr>
        </p:nvSpPr>
        <p:spPr/>
        <p:txBody>
          <a:bodyPr/>
          <a:lstStyle/>
          <a:p>
            <a:r>
              <a:rPr lang="en-US" dirty="0">
                <a:gradFill>
                  <a:gsLst>
                    <a:gs pos="26496">
                      <a:schemeClr val="tx1"/>
                    </a:gs>
                    <a:gs pos="44000">
                      <a:schemeClr val="tx1"/>
                    </a:gs>
                  </a:gsLst>
                </a:gradFill>
              </a:rPr>
              <a:t>SharePoint add-ins</a:t>
            </a:r>
          </a:p>
        </p:txBody>
      </p:sp>
      <p:sp>
        <p:nvSpPr>
          <p:cNvPr id="4" name="Text Placeholder 3"/>
          <p:cNvSpPr>
            <a:spLocks noGrp="1"/>
          </p:cNvSpPr>
          <p:nvPr>
            <p:ph type="body" sz="quarter" idx="10"/>
          </p:nvPr>
        </p:nvSpPr>
        <p:spPr>
          <a:xfrm>
            <a:off x="269169" y="1289656"/>
            <a:ext cx="4948840" cy="4248855"/>
          </a:xfrm>
        </p:spPr>
        <p:txBody>
          <a:bodyPr/>
          <a:lstStyle/>
          <a:p>
            <a:pPr>
              <a:spcBef>
                <a:spcPts val="2500"/>
              </a:spcBef>
            </a:pPr>
            <a:r>
              <a:rPr lang="en-US" sz="2800" dirty="0">
                <a:gradFill>
                  <a:gsLst>
                    <a:gs pos="26496">
                      <a:schemeClr val="tx1"/>
                    </a:gs>
                    <a:gs pos="44000">
                      <a:schemeClr val="tx1"/>
                    </a:gs>
                  </a:gsLst>
                  <a:lin ang="5400000" scaled="0"/>
                </a:gradFill>
              </a:rPr>
              <a:t>Logic decoupled </a:t>
            </a:r>
            <a:br>
              <a:rPr lang="en-US" sz="2800" dirty="0">
                <a:gradFill>
                  <a:gsLst>
                    <a:gs pos="26496">
                      <a:schemeClr val="tx1"/>
                    </a:gs>
                    <a:gs pos="44000">
                      <a:schemeClr val="tx1"/>
                    </a:gs>
                  </a:gsLst>
                  <a:lin ang="5400000" scaled="0"/>
                </a:gradFill>
              </a:rPr>
            </a:br>
            <a:r>
              <a:rPr lang="en-US" sz="2800" dirty="0">
                <a:gradFill>
                  <a:gsLst>
                    <a:gs pos="26496">
                      <a:schemeClr val="tx1"/>
                    </a:gs>
                    <a:gs pos="44000">
                      <a:schemeClr val="tx1"/>
                    </a:gs>
                  </a:gsLst>
                  <a:lin ang="5400000" scaled="0"/>
                </a:gradFill>
              </a:rPr>
              <a:t>from SharePoint</a:t>
            </a:r>
          </a:p>
          <a:p>
            <a:pPr>
              <a:spcBef>
                <a:spcPts val="2500"/>
              </a:spcBef>
            </a:pPr>
            <a:r>
              <a:rPr lang="en-US" sz="2800" dirty="0">
                <a:gradFill>
                  <a:gsLst>
                    <a:gs pos="26496">
                      <a:schemeClr val="tx1"/>
                    </a:gs>
                    <a:gs pos="44000">
                      <a:schemeClr val="tx1"/>
                    </a:gs>
                  </a:gsLst>
                  <a:lin ang="5400000" scaled="0"/>
                </a:gradFill>
              </a:rPr>
              <a:t>Communicates with SharePoint via rich APIs (REST or CSOM)</a:t>
            </a:r>
          </a:p>
          <a:p>
            <a:pPr>
              <a:spcBef>
                <a:spcPts val="2500"/>
              </a:spcBef>
            </a:pPr>
            <a:r>
              <a:rPr lang="en-US" sz="2800" dirty="0">
                <a:gradFill>
                  <a:gsLst>
                    <a:gs pos="26496">
                      <a:schemeClr val="tx1"/>
                    </a:gs>
                    <a:gs pos="44000">
                      <a:schemeClr val="tx1"/>
                    </a:gs>
                  </a:gsLst>
                  <a:lin ang="5400000" scaled="0"/>
                </a:gradFill>
              </a:rPr>
              <a:t>Built and hosted with </a:t>
            </a:r>
            <a:br>
              <a:rPr lang="en-US" sz="2800" dirty="0">
                <a:gradFill>
                  <a:gsLst>
                    <a:gs pos="26496">
                      <a:schemeClr val="tx1"/>
                    </a:gs>
                    <a:gs pos="44000">
                      <a:schemeClr val="tx1"/>
                    </a:gs>
                  </a:gsLst>
                  <a:lin ang="5400000" scaled="0"/>
                </a:gradFill>
              </a:rPr>
            </a:br>
            <a:r>
              <a:rPr lang="en-US" sz="2800" dirty="0">
                <a:gradFill>
                  <a:gsLst>
                    <a:gs pos="26496">
                      <a:schemeClr val="tx1"/>
                    </a:gs>
                    <a:gs pos="44000">
                      <a:schemeClr val="tx1"/>
                    </a:gs>
                  </a:gsLst>
                  <a:lin ang="5400000" scaled="0"/>
                </a:gradFill>
              </a:rPr>
              <a:t>any web platform</a:t>
            </a:r>
          </a:p>
          <a:p>
            <a:pPr>
              <a:spcBef>
                <a:spcPts val="2500"/>
              </a:spcBef>
            </a:pPr>
            <a:r>
              <a:rPr lang="en-US" sz="2800" dirty="0">
                <a:gradFill>
                  <a:gsLst>
                    <a:gs pos="26496">
                      <a:schemeClr val="tx1"/>
                    </a:gs>
                    <a:gs pos="44000">
                      <a:schemeClr val="tx1"/>
                    </a:gs>
                  </a:gsLst>
                  <a:lin ang="5400000" scaled="0"/>
                </a:gradFill>
              </a:rPr>
              <a:t>Granular permission model powered by OAuth</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47" y="1547019"/>
            <a:ext cx="3734131" cy="3734131"/>
          </a:xfrm>
          <a:prstGeom prst="rect">
            <a:avLst/>
          </a:prstGeom>
          <a:ln>
            <a:solidFill>
              <a:srgbClr val="0072C6"/>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5474" y="4235564"/>
            <a:ext cx="881266" cy="881266"/>
          </a:xfrm>
          <a:prstGeom prst="rect">
            <a:avLst/>
          </a:prstGeom>
        </p:spPr>
      </p:pic>
      <p:sp>
        <p:nvSpPr>
          <p:cNvPr id="5" name="Left-Right Arrow 4"/>
          <p:cNvSpPr/>
          <p:nvPr/>
        </p:nvSpPr>
        <p:spPr bwMode="auto">
          <a:xfrm>
            <a:off x="7737018" y="1970437"/>
            <a:ext cx="1516742" cy="716945"/>
          </a:xfrm>
          <a:prstGeom prst="leftRightArrow">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029" b="1" dirty="0">
                <a:gradFill>
                  <a:gsLst>
                    <a:gs pos="26496">
                      <a:schemeClr val="bg1"/>
                    </a:gs>
                    <a:gs pos="44000">
                      <a:schemeClr val="bg1"/>
                    </a:gs>
                  </a:gsLst>
                  <a:lin ang="5400000" scaled="0"/>
                </a:gradFill>
                <a:ea typeface="Segoe UI" pitchFamily="34" charset="0"/>
                <a:cs typeface="Segoe UI" pitchFamily="34" charset="0"/>
              </a:rPr>
              <a:t>REST/CSOM</a:t>
            </a:r>
          </a:p>
        </p:txBody>
      </p:sp>
      <p:grpSp>
        <p:nvGrpSpPr>
          <p:cNvPr id="13" name="Group 12"/>
          <p:cNvGrpSpPr/>
          <p:nvPr/>
        </p:nvGrpSpPr>
        <p:grpSpPr>
          <a:xfrm>
            <a:off x="9759209" y="2252399"/>
            <a:ext cx="1205883" cy="732598"/>
            <a:chOff x="10025422" y="5988281"/>
            <a:chExt cx="1470844" cy="893570"/>
          </a:xfrm>
          <a:noFill/>
        </p:grpSpPr>
        <p:pic>
          <p:nvPicPr>
            <p:cNvPr id="9" name="Picture 4" descr="ph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5422" y="6091980"/>
              <a:ext cx="555687" cy="277843"/>
            </a:xfrm>
            <a:prstGeom prst="rect">
              <a:avLst/>
            </a:prstGeom>
            <a:grpFill/>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0616" y="6518842"/>
              <a:ext cx="985650" cy="264054"/>
            </a:xfrm>
            <a:prstGeom prst="rect">
              <a:avLst/>
            </a:prstGeom>
            <a:grpFill/>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9509" y="6419888"/>
              <a:ext cx="364066" cy="461963"/>
            </a:xfrm>
            <a:prstGeom prst="rect">
              <a:avLst/>
            </a:prstGeom>
            <a:grpFill/>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10636955" y="5988281"/>
              <a:ext cx="708548" cy="435029"/>
            </a:xfrm>
            <a:prstGeom prst="rect">
              <a:avLst/>
            </a:prstGeom>
            <a:grpFill/>
          </p:spPr>
        </p:pic>
      </p:grpSp>
      <p:grpSp>
        <p:nvGrpSpPr>
          <p:cNvPr id="17" name="Group 16"/>
          <p:cNvGrpSpPr/>
          <p:nvPr/>
        </p:nvGrpSpPr>
        <p:grpSpPr>
          <a:xfrm>
            <a:off x="9418508" y="3314019"/>
            <a:ext cx="2365539" cy="1305911"/>
            <a:chOff x="9168968" y="3895051"/>
            <a:chExt cx="2413602" cy="1332444"/>
          </a:xfrm>
        </p:grpSpPr>
        <p:sp>
          <p:nvSpPr>
            <p:cNvPr id="14" name="TextBox 13"/>
            <p:cNvSpPr txBox="1"/>
            <p:nvPr/>
          </p:nvSpPr>
          <p:spPr>
            <a:xfrm>
              <a:off x="9168968" y="3895051"/>
              <a:ext cx="1193987" cy="493305"/>
            </a:xfrm>
            <a:prstGeom prst="rect">
              <a:avLst/>
            </a:prstGeom>
            <a:noFill/>
          </p:spPr>
          <p:txBody>
            <a:bodyPr wrap="none" lIns="179238" tIns="143391" rIns="179238" bIns="143391" rtlCol="0">
              <a:spAutoFit/>
            </a:bodyPr>
            <a:lstStyle/>
            <a:p>
              <a:pPr>
                <a:lnSpc>
                  <a:spcPct val="90000"/>
                </a:lnSpc>
                <a:spcAft>
                  <a:spcPts val="588"/>
                </a:spcAft>
              </a:pPr>
              <a:r>
                <a:rPr lang="en-US" sz="1400" dirty="0">
                  <a:gradFill>
                    <a:gsLst>
                      <a:gs pos="26496">
                        <a:schemeClr val="tx1"/>
                      </a:gs>
                      <a:gs pos="44000">
                        <a:schemeClr val="tx1"/>
                      </a:gs>
                    </a:gsLst>
                    <a:lin ang="5400000" scaled="0"/>
                  </a:gradFill>
                </a:rPr>
                <a:t>Read web</a:t>
              </a:r>
            </a:p>
          </p:txBody>
        </p:sp>
        <p:sp>
          <p:nvSpPr>
            <p:cNvPr id="15" name="TextBox 14"/>
            <p:cNvSpPr txBox="1"/>
            <p:nvPr/>
          </p:nvSpPr>
          <p:spPr>
            <a:xfrm>
              <a:off x="9168968" y="4306736"/>
              <a:ext cx="1861956" cy="493305"/>
            </a:xfrm>
            <a:prstGeom prst="rect">
              <a:avLst/>
            </a:prstGeom>
            <a:noFill/>
          </p:spPr>
          <p:txBody>
            <a:bodyPr wrap="none" lIns="179238" tIns="143391" rIns="179238" bIns="143391" rtlCol="0">
              <a:spAutoFit/>
            </a:bodyPr>
            <a:lstStyle/>
            <a:p>
              <a:pPr>
                <a:lnSpc>
                  <a:spcPct val="90000"/>
                </a:lnSpc>
                <a:spcAft>
                  <a:spcPts val="588"/>
                </a:spcAft>
              </a:pPr>
              <a:r>
                <a:rPr lang="en-US" sz="1400" dirty="0">
                  <a:gradFill>
                    <a:gsLst>
                      <a:gs pos="26496">
                        <a:schemeClr val="tx1"/>
                      </a:gs>
                      <a:gs pos="44000">
                        <a:schemeClr val="tx1"/>
                      </a:gs>
                    </a:gsLst>
                    <a:lin ang="5400000" scaled="0"/>
                  </a:gradFill>
                </a:rPr>
                <a:t>Write user profiles</a:t>
              </a:r>
            </a:p>
          </p:txBody>
        </p:sp>
        <p:sp>
          <p:nvSpPr>
            <p:cNvPr id="16" name="TextBox 15"/>
            <p:cNvSpPr txBox="1"/>
            <p:nvPr/>
          </p:nvSpPr>
          <p:spPr>
            <a:xfrm>
              <a:off x="9168968" y="4734190"/>
              <a:ext cx="2413602" cy="493305"/>
            </a:xfrm>
            <a:prstGeom prst="rect">
              <a:avLst/>
            </a:prstGeom>
            <a:noFill/>
          </p:spPr>
          <p:txBody>
            <a:bodyPr wrap="none" lIns="179238" tIns="143391" rIns="179238" bIns="143391" rtlCol="0">
              <a:spAutoFit/>
            </a:bodyPr>
            <a:lstStyle/>
            <a:p>
              <a:pPr>
                <a:lnSpc>
                  <a:spcPct val="90000"/>
                </a:lnSpc>
                <a:spcAft>
                  <a:spcPts val="588"/>
                </a:spcAft>
              </a:pPr>
              <a:r>
                <a:rPr lang="en-US" sz="1400" dirty="0">
                  <a:gradFill>
                    <a:gsLst>
                      <a:gs pos="26496">
                        <a:schemeClr val="tx1"/>
                      </a:gs>
                      <a:gs pos="44000">
                        <a:schemeClr val="tx1"/>
                      </a:gs>
                    </a:gsLst>
                    <a:lin ang="5400000" scaled="0"/>
                  </a:gradFill>
                </a:rPr>
                <a:t>Read managed metadata</a:t>
              </a:r>
            </a:p>
          </p:txBody>
        </p:sp>
      </p:grpSp>
      <p:grpSp>
        <p:nvGrpSpPr>
          <p:cNvPr id="19" name="Group 18"/>
          <p:cNvGrpSpPr/>
          <p:nvPr/>
        </p:nvGrpSpPr>
        <p:grpSpPr>
          <a:xfrm>
            <a:off x="9977240" y="167118"/>
            <a:ext cx="2002036" cy="287338"/>
            <a:chOff x="2440124" y="6593453"/>
            <a:chExt cx="2968244" cy="287338"/>
          </a:xfrm>
        </p:grpSpPr>
        <p:sp>
          <p:nvSpPr>
            <p:cNvPr id="20" name="TextBox 19"/>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add-ins</a:t>
              </a:r>
            </a:p>
          </p:txBody>
        </p:sp>
        <p:sp>
          <p:nvSpPr>
            <p:cNvPr id="21"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39004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nodeType="clickEffect">
                                  <p:stCondLst>
                                    <p:cond delay="0"/>
                                  </p:stCondLst>
                                  <p:childTnLst>
                                    <p:animMotion origin="layout" path="M 0 -3.6768E-7 L 0.2941 0.00227 " pathEditMode="relative" rAng="0" ptsTypes="AA">
                                      <p:cBhvr>
                                        <p:cTn id="6" dur="750" fill="hold"/>
                                        <p:tgtEl>
                                          <p:spTgt spid="6"/>
                                        </p:tgtEl>
                                        <p:attrNameLst>
                                          <p:attrName>ppt_x</p:attrName>
                                          <p:attrName>ppt_y</p:attrName>
                                        </p:attrNameLst>
                                      </p:cBhvr>
                                      <p:rCtr x="14705" y="113"/>
                                    </p:animMotion>
                                  </p:childTnLst>
                                </p:cTn>
                              </p:par>
                            </p:childTnLst>
                          </p:cTn>
                        </p:par>
                        <p:par>
                          <p:cTn id="7" fill="hold">
                            <p:stCondLst>
                              <p:cond delay="75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xit" presetSubtype="0" fill="hold" nodeType="with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mph" presetSubtype="0" decel="100000" fill="hold" nodeType="clickEffect">
                                  <p:stCondLst>
                                    <p:cond delay="0"/>
                                  </p:stCondLst>
                                  <p:childTnLst>
                                    <p:animScale>
                                      <p:cBhvr>
                                        <p:cTn id="21" dur="500" fill="hold"/>
                                        <p:tgtEl>
                                          <p:spTgt spid="7"/>
                                        </p:tgtEl>
                                      </p:cBhvr>
                                      <p:by x="35000" y="35000"/>
                                    </p:animScale>
                                  </p:childTnLst>
                                </p:cTn>
                              </p:par>
                              <p:par>
                                <p:cTn id="22" presetID="42" presetClass="path" presetSubtype="0" decel="100000" fill="hold" nodeType="withEffect">
                                  <p:stCondLst>
                                    <p:cond delay="0"/>
                                  </p:stCondLst>
                                  <p:childTnLst>
                                    <p:animMotion origin="layout" path="M 4.45168E-6 4.44444E-6 L -0.23444 -0.14375 " pathEditMode="relative" rAng="0" ptsTypes="AA">
                                      <p:cBhvr>
                                        <p:cTn id="23" dur="500" fill="hold"/>
                                        <p:tgtEl>
                                          <p:spTgt spid="7"/>
                                        </p:tgtEl>
                                        <p:attrNameLst>
                                          <p:attrName>ppt_x</p:attrName>
                                          <p:attrName>ppt_y</p:attrName>
                                        </p:attrNameLst>
                                      </p:cBhvr>
                                      <p:rCtr x="-11722" y="-7199"/>
                                    </p:animMotion>
                                  </p:childTnLst>
                                </p:cTn>
                              </p:par>
                              <p:par>
                                <p:cTn id="24" presetID="42" presetClass="path" presetSubtype="0" decel="100000" fill="hold" nodeType="withEffect">
                                  <p:stCondLst>
                                    <p:cond delay="0"/>
                                  </p:stCondLst>
                                  <p:childTnLst>
                                    <p:animMotion origin="layout" path="M 3.62594E-6 -2.96296E-6 L 0.04519 -0.23495 " pathEditMode="relative" rAng="0" ptsTypes="AA">
                                      <p:cBhvr>
                                        <p:cTn id="25" dur="500" fill="hold"/>
                                        <p:tgtEl>
                                          <p:spTgt spid="3"/>
                                        </p:tgtEl>
                                        <p:attrNameLst>
                                          <p:attrName>ppt_x</p:attrName>
                                          <p:attrName>ppt_y</p:attrName>
                                        </p:attrNameLst>
                                      </p:cBhvr>
                                      <p:rCtr x="2253" y="-11759"/>
                                    </p:animMotion>
                                  </p:childTnLst>
                                </p:cTn>
                              </p:par>
                              <p:par>
                                <p:cTn id="26" presetID="10" presetClass="entr" presetSubtype="0" fill="hold"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
                                            <p:txEl>
                                              <p:pRg st="2" end="2"/>
                                            </p:txEl>
                                          </p:spTgt>
                                        </p:tgtEl>
                                        <p:attrNameLst>
                                          <p:attrName>style.visibility</p:attrName>
                                        </p:attrNameLst>
                                      </p:cBhvr>
                                      <p:to>
                                        <p:strVal val="visible"/>
                                      </p:to>
                                    </p:set>
                                    <p:animEffect transition="in" filter="fade">
                                      <p:cBhvr>
                                        <p:cTn id="48" dur="500"/>
                                        <p:tgtEl>
                                          <p:spTgt spid="4">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3" end="3"/>
                                            </p:txEl>
                                          </p:spTgt>
                                        </p:tgtEl>
                                        <p:attrNameLst>
                                          <p:attrName>style.visibility</p:attrName>
                                        </p:attrNameLst>
                                      </p:cBhvr>
                                      <p:to>
                                        <p:strVal val="visible"/>
                                      </p:to>
                                    </p:set>
                                    <p:animEffect transition="in" filter="fade">
                                      <p:cBhvr>
                                        <p:cTn id="53" dur="500"/>
                                        <p:tgtEl>
                                          <p:spTgt spid="4">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26496">
                      <a:schemeClr val="tx1"/>
                    </a:gs>
                    <a:gs pos="44000">
                      <a:schemeClr val="tx1"/>
                    </a:gs>
                  </a:gsLst>
                  <a:lin ang="5400000" scaled="0"/>
                </a:gradFill>
              </a:rPr>
              <a:t>SharePoint add-ins</a:t>
            </a:r>
            <a:br>
              <a:rPr lang="en-US" dirty="0">
                <a:gradFill>
                  <a:gsLst>
                    <a:gs pos="26496">
                      <a:schemeClr val="tx1"/>
                    </a:gs>
                    <a:gs pos="44000">
                      <a:schemeClr val="tx1"/>
                    </a:gs>
                  </a:gsLst>
                  <a:lin ang="5400000" scaled="0"/>
                </a:gradFill>
              </a:rPr>
            </a:br>
            <a:r>
              <a:rPr lang="en-US" sz="3136" dirty="0">
                <a:gradFill>
                  <a:gsLst>
                    <a:gs pos="26496">
                      <a:schemeClr val="tx1"/>
                    </a:gs>
                    <a:gs pos="44000">
                      <a:schemeClr val="tx1"/>
                    </a:gs>
                  </a:gsLst>
                </a:gradFill>
              </a:rPr>
              <a:t>A new way to build extensions for SharePoint</a:t>
            </a:r>
            <a:endParaRPr lang="en-US" dirty="0">
              <a:gradFill>
                <a:gsLst>
                  <a:gs pos="26496">
                    <a:schemeClr val="tx1"/>
                  </a:gs>
                  <a:gs pos="44000">
                    <a:schemeClr val="tx1"/>
                  </a:gs>
                </a:gsLst>
              </a:gradFill>
            </a:endParaRPr>
          </a:p>
        </p:txBody>
      </p:sp>
      <p:grpSp>
        <p:nvGrpSpPr>
          <p:cNvPr id="46" name="Group 45"/>
          <p:cNvGrpSpPr/>
          <p:nvPr/>
        </p:nvGrpSpPr>
        <p:grpSpPr>
          <a:xfrm>
            <a:off x="449539" y="2759943"/>
            <a:ext cx="9234857" cy="1116545"/>
            <a:chOff x="467869" y="3720523"/>
            <a:chExt cx="9611430" cy="1162075"/>
          </a:xfrm>
        </p:grpSpPr>
        <p:sp>
          <p:nvSpPr>
            <p:cNvPr id="47" name="Rectangle 46"/>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gradFill>
                    <a:gsLst>
                      <a:gs pos="26496">
                        <a:schemeClr val="accent2"/>
                      </a:gs>
                      <a:gs pos="44000">
                        <a:schemeClr val="accent2"/>
                      </a:gs>
                    </a:gsLst>
                  </a:gradFill>
                  <a:latin typeface="Segoe UI Light"/>
                </a:rPr>
                <a:t>Add-in parts</a:t>
              </a:r>
            </a:p>
            <a:p>
              <a:pPr marL="0" indent="0">
                <a:lnSpc>
                  <a:spcPct val="100000"/>
                </a:lnSpc>
                <a:spcBef>
                  <a:spcPts val="0"/>
                </a:spcBef>
                <a:spcAft>
                  <a:spcPts val="600"/>
                </a:spcAft>
                <a:buNone/>
              </a:pPr>
              <a:r>
                <a:rPr lang="en-US" sz="1600" dirty="0">
                  <a:gradFill>
                    <a:gsLst>
                      <a:gs pos="26496">
                        <a:schemeClr val="tx1"/>
                      </a:gs>
                      <a:gs pos="44000">
                        <a:schemeClr val="tx1"/>
                      </a:gs>
                    </a:gsLst>
                  </a:gradFill>
                </a:rPr>
                <a:t>Create web parts that can interact with the SharePoint experience</a:t>
              </a:r>
            </a:p>
          </p:txBody>
        </p:sp>
      </p:grpSp>
      <p:grpSp>
        <p:nvGrpSpPr>
          <p:cNvPr id="54" name="Group 53"/>
          <p:cNvGrpSpPr/>
          <p:nvPr/>
        </p:nvGrpSpPr>
        <p:grpSpPr>
          <a:xfrm>
            <a:off x="449538" y="3908160"/>
            <a:ext cx="7916304" cy="1116544"/>
            <a:chOff x="467869" y="5289610"/>
            <a:chExt cx="8239110" cy="1162074"/>
          </a:xfrm>
        </p:grpSpPr>
        <p:sp>
          <p:nvSpPr>
            <p:cNvPr id="55" name="Rectangle 54"/>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gradFill>
                    <a:gsLst>
                      <a:gs pos="26496">
                        <a:schemeClr val="accent2"/>
                      </a:gs>
                      <a:gs pos="44000">
                        <a:schemeClr val="accent2"/>
                      </a:gs>
                    </a:gsLst>
                  </a:gradFill>
                  <a:latin typeface="Segoe UI Light"/>
                </a:rPr>
                <a:t>Add-in commands</a:t>
              </a:r>
            </a:p>
            <a:p>
              <a:pPr marL="0" indent="0">
                <a:lnSpc>
                  <a:spcPct val="100000"/>
                </a:lnSpc>
                <a:spcBef>
                  <a:spcPts val="0"/>
                </a:spcBef>
                <a:spcAft>
                  <a:spcPts val="600"/>
                </a:spcAft>
                <a:buNone/>
              </a:pPr>
              <a:r>
                <a:rPr lang="en-US" sz="1600" dirty="0">
                  <a:gradFill>
                    <a:gsLst>
                      <a:gs pos="26496">
                        <a:schemeClr val="tx1"/>
                      </a:gs>
                      <a:gs pos="44000">
                        <a:schemeClr val="tx1"/>
                      </a:gs>
                    </a:gsLst>
                  </a:gradFill>
                </a:rPr>
                <a:t>Add new commands to the ribbon and contextual menus</a:t>
              </a:r>
            </a:p>
          </p:txBody>
        </p:sp>
      </p:grpSp>
      <p:grpSp>
        <p:nvGrpSpPr>
          <p:cNvPr id="61" name="Group 60"/>
          <p:cNvGrpSpPr/>
          <p:nvPr/>
        </p:nvGrpSpPr>
        <p:grpSpPr>
          <a:xfrm>
            <a:off x="449538" y="1598167"/>
            <a:ext cx="10357228" cy="1116545"/>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gradFill>
                    <a:gsLst>
                      <a:gs pos="26496">
                        <a:schemeClr val="accent2"/>
                      </a:gs>
                      <a:gs pos="44000">
                        <a:schemeClr val="accent2"/>
                      </a:gs>
                    </a:gsLst>
                    <a:lin ang="5400000" scaled="0"/>
                  </a:gradFill>
                  <a:latin typeface="Segoe UI Light"/>
                </a:rPr>
                <a:t>Full page add-ins</a:t>
              </a:r>
            </a:p>
            <a:p>
              <a:pPr marL="0" indent="0">
                <a:lnSpc>
                  <a:spcPct val="100000"/>
                </a:lnSpc>
                <a:spcBef>
                  <a:spcPts val="0"/>
                </a:spcBef>
                <a:spcAft>
                  <a:spcPts val="600"/>
                </a:spcAft>
                <a:buNone/>
              </a:pPr>
              <a:r>
                <a:rPr lang="en-US" sz="1600" dirty="0">
                  <a:gradFill>
                    <a:gsLst>
                      <a:gs pos="26496">
                        <a:schemeClr val="tx1"/>
                      </a:gs>
                      <a:gs pos="44000">
                        <a:schemeClr val="tx1"/>
                      </a:gs>
                    </a:gsLst>
                    <a:lin ang="0" scaled="0"/>
                  </a:gradFill>
                </a:rPr>
                <a:t>Implement complete add-in experiences to satisfy business scenarios</a:t>
              </a:r>
            </a:p>
          </p:txBody>
        </p:sp>
        <p:sp>
          <p:nvSpPr>
            <p:cNvPr id="63" name="Rectangle 62"/>
            <p:cNvSpPr/>
            <p:nvPr/>
          </p:nvSpPr>
          <p:spPr>
            <a:xfrm>
              <a:off x="467869" y="2136053"/>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49539" y="5074367"/>
            <a:ext cx="8837412" cy="1116544"/>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gradFill>
                      <a:gsLst>
                        <a:gs pos="26496">
                          <a:schemeClr val="accent2"/>
                        </a:gs>
                        <a:gs pos="44000">
                          <a:schemeClr val="accent2"/>
                        </a:gs>
                      </a:gsLst>
                    </a:gradFill>
                    <a:latin typeface="Segoe UI Light"/>
                  </a:rPr>
                  <a:t>SharePoint dialog</a:t>
                </a:r>
              </a:p>
              <a:p>
                <a:pPr marL="0" indent="0">
                  <a:lnSpc>
                    <a:spcPct val="100000"/>
                  </a:lnSpc>
                  <a:spcBef>
                    <a:spcPts val="0"/>
                  </a:spcBef>
                  <a:spcAft>
                    <a:spcPts val="600"/>
                  </a:spcAft>
                  <a:buNone/>
                </a:pPr>
                <a:r>
                  <a:rPr lang="en-US" sz="1600" dirty="0">
                    <a:gradFill>
                      <a:gsLst>
                        <a:gs pos="26496">
                          <a:schemeClr val="tx1"/>
                        </a:gs>
                        <a:gs pos="44000">
                          <a:schemeClr val="tx1"/>
                        </a:gs>
                      </a:gsLst>
                    </a:gra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8" name="Group 37"/>
          <p:cNvGrpSpPr/>
          <p:nvPr/>
        </p:nvGrpSpPr>
        <p:grpSpPr>
          <a:xfrm>
            <a:off x="9977240" y="167118"/>
            <a:ext cx="2002036" cy="287338"/>
            <a:chOff x="2440124" y="6593453"/>
            <a:chExt cx="2968244" cy="287338"/>
          </a:xfrm>
        </p:grpSpPr>
        <p:sp>
          <p:nvSpPr>
            <p:cNvPr id="39" name="TextBox 38"/>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add-ins</a:t>
              </a:r>
            </a:p>
          </p:txBody>
        </p:sp>
        <p:sp>
          <p:nvSpPr>
            <p:cNvPr id="40"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4935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nodeType="withEffect">
                                  <p:stCondLst>
                                    <p:cond delay="0"/>
                                  </p:stCondLst>
                                  <p:childTnLst>
                                    <p:animMotion origin="layout" path="M 1.22167E-6 -1.48148E-6 L -0.07216 0.00324 " pathEditMode="relative" rAng="0" ptsTypes="AA">
                                      <p:cBhvr>
                                        <p:cTn id="9" dur="500" spd="-100000" fill="hold"/>
                                        <p:tgtEl>
                                          <p:spTgt spid="61"/>
                                        </p:tgtEl>
                                        <p:attrNameLst>
                                          <p:attrName>ppt_x</p:attrName>
                                          <p:attrName>ppt_y</p:attrName>
                                        </p:attrNameLst>
                                      </p:cBhvr>
                                      <p:rCtr x="-3608" y="162"/>
                                    </p:animMotion>
                                  </p:childTnLst>
                                </p:cTn>
                              </p:par>
                              <p:par>
                                <p:cTn id="10" presetID="10" presetClass="entr" presetSubtype="0" fill="hold" nodeType="withEffect">
                                  <p:stCondLst>
                                    <p:cond delay="20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nodeType="withEffect">
                                  <p:stCondLst>
                                    <p:cond delay="200"/>
                                  </p:stCondLst>
                                  <p:childTnLst>
                                    <p:animMotion origin="layout" path="M 1.22167E-6 -1.48148E-6 L -0.07216 0.00324 " pathEditMode="relative" rAng="0" ptsTypes="AA">
                                      <p:cBhvr>
                                        <p:cTn id="14" dur="500" spd="-100000" fill="hold"/>
                                        <p:tgtEl>
                                          <p:spTgt spid="46"/>
                                        </p:tgtEl>
                                        <p:attrNameLst>
                                          <p:attrName>ppt_x</p:attrName>
                                          <p:attrName>ppt_y</p:attrName>
                                        </p:attrNameLst>
                                      </p:cBhvr>
                                      <p:rCtr x="-3608" y="162"/>
                                    </p:animMotion>
                                  </p:childTnLst>
                                </p:cTn>
                              </p:par>
                              <p:par>
                                <p:cTn id="15" presetID="10" presetClass="entr" presetSubtype="0" fill="hold" nodeType="withEffect">
                                  <p:stCondLst>
                                    <p:cond delay="4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nodeType="withEffect">
                                  <p:stCondLst>
                                    <p:cond delay="400"/>
                                  </p:stCondLst>
                                  <p:childTnLst>
                                    <p:animMotion origin="layout" path="M 1.22167E-6 -1.48148E-6 L -0.07216 0.00324 " pathEditMode="relative" rAng="0" ptsTypes="AA">
                                      <p:cBhvr>
                                        <p:cTn id="19" dur="500" spd="-100000" fill="hold"/>
                                        <p:tgtEl>
                                          <p:spTgt spid="54"/>
                                        </p:tgtEl>
                                        <p:attrNameLst>
                                          <p:attrName>ppt_x</p:attrName>
                                          <p:attrName>ppt_y</p:attrName>
                                        </p:attrNameLst>
                                      </p:cBhvr>
                                      <p:rCtr x="-3608" y="162"/>
                                    </p:animMotion>
                                  </p:childTnLst>
                                </p:cTn>
                              </p:par>
                              <p:par>
                                <p:cTn id="20" presetID="10" presetClass="entr" presetSubtype="0" fill="hold" nodeType="withEffect">
                                  <p:stCondLst>
                                    <p:cond delay="6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600"/>
                                  </p:stCondLst>
                                  <p:childTnLst>
                                    <p:animMotion origin="layout" path="M 1.22167E-6 -1.48148E-6 L -0.07216 0.00324 " pathEditMode="relative" rAng="0" ptsTypes="AA">
                                      <p:cBhvr>
                                        <p:cTn id="24" dur="500" spd="-100000" fill="hold"/>
                                        <p:tgtEl>
                                          <p:spTgt spid="72"/>
                                        </p:tgtEl>
                                        <p:attrNameLst>
                                          <p:attrName>ppt_x</p:attrName>
                                          <p:attrName>ppt_y</p:attrName>
                                        </p:attrNameLst>
                                      </p:cBhvr>
                                      <p:rCtr x="-360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04" dirty="0"/>
          </a:p>
        </p:txBody>
      </p:sp>
      <p:grpSp>
        <p:nvGrpSpPr>
          <p:cNvPr id="3" name="Group 2"/>
          <p:cNvGrpSpPr/>
          <p:nvPr/>
        </p:nvGrpSpPr>
        <p:grpSpPr>
          <a:xfrm>
            <a:off x="5419455" y="2786837"/>
            <a:ext cx="6042028" cy="3686645"/>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54" name="Group 53"/>
          <p:cNvGrpSpPr/>
          <p:nvPr/>
        </p:nvGrpSpPr>
        <p:grpSpPr>
          <a:xfrm>
            <a:off x="9977240" y="167118"/>
            <a:ext cx="2002036" cy="287338"/>
            <a:chOff x="2440124" y="6593453"/>
            <a:chExt cx="2968244" cy="287338"/>
          </a:xfrm>
        </p:grpSpPr>
        <p:sp>
          <p:nvSpPr>
            <p:cNvPr id="55" name="TextBox 54"/>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add-ins</a:t>
              </a:r>
            </a:p>
          </p:txBody>
        </p:sp>
        <p:sp>
          <p:nvSpPr>
            <p:cNvPr id="56"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28936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061552" y="1173627"/>
            <a:ext cx="6273340" cy="3116815"/>
          </a:xfrm>
        </p:spPr>
        <p:txBody>
          <a:bodyPr/>
          <a:lstStyle/>
          <a:p>
            <a:r>
              <a:rPr lang="en-US" dirty="0"/>
              <a:t>Connect to Office 365 services</a:t>
            </a:r>
          </a:p>
        </p:txBody>
      </p:sp>
      <p:sp>
        <p:nvSpPr>
          <p:cNvPr id="63" name="Freeform 5"/>
          <p:cNvSpPr>
            <a:spLocks/>
          </p:cNvSpPr>
          <p:nvPr/>
        </p:nvSpPr>
        <p:spPr bwMode="auto">
          <a:xfrm>
            <a:off x="373614" y="1711765"/>
            <a:ext cx="1143577" cy="1646129"/>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lumMod val="75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1583" y="4555615"/>
            <a:ext cx="2188440" cy="475985"/>
          </a:xfrm>
          <a:prstGeom prst="rect">
            <a:avLst/>
          </a:prstGeom>
        </p:spPr>
      </p:pic>
      <p:cxnSp>
        <p:nvCxnSpPr>
          <p:cNvPr id="58" name="Straight Arrow Connector 57"/>
          <p:cNvCxnSpPr/>
          <p:nvPr/>
        </p:nvCxnSpPr>
        <p:spPr>
          <a:xfrm>
            <a:off x="8522065" y="47936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6954295" y="3485463"/>
            <a:ext cx="1343103" cy="2635632"/>
            <a:chOff x="904876" y="2800737"/>
            <a:chExt cx="1370392" cy="2689182"/>
          </a:xfrm>
        </p:grpSpPr>
        <p:grpSp>
          <p:nvGrpSpPr>
            <p:cNvPr id="64" name="Group 63"/>
            <p:cNvGrpSpPr/>
            <p:nvPr/>
          </p:nvGrpSpPr>
          <p:grpSpPr>
            <a:xfrm>
              <a:off x="904876" y="2800737"/>
              <a:ext cx="1370392" cy="2689182"/>
              <a:chOff x="6771331" y="5225872"/>
              <a:chExt cx="856313" cy="1680381"/>
            </a:xfrm>
          </p:grpSpPr>
          <p:sp>
            <p:nvSpPr>
              <p:cNvPr id="70" name="Rectangle 69"/>
              <p:cNvSpPr/>
              <p:nvPr/>
            </p:nvSpPr>
            <p:spPr bwMode="auto">
              <a:xfrm>
                <a:off x="6854966" y="5292433"/>
                <a:ext cx="671514" cy="125048"/>
              </a:xfrm>
              <a:prstGeom prst="rect">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p:cNvGrpSpPr/>
              <p:nvPr/>
            </p:nvGrpSpPr>
            <p:grpSpPr>
              <a:xfrm>
                <a:off x="6771331" y="5225872"/>
                <a:ext cx="856313" cy="1680381"/>
                <a:chOff x="4605046" y="4596753"/>
                <a:chExt cx="856313" cy="1680381"/>
              </a:xfrm>
            </p:grpSpPr>
            <p:sp>
              <p:nvSpPr>
                <p:cNvPr id="73"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accent6">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65" name="Group 64"/>
            <p:cNvGrpSpPr/>
            <p:nvPr/>
          </p:nvGrpSpPr>
          <p:grpSpPr bwMode="gray">
            <a:xfrm>
              <a:off x="1261574" y="3758681"/>
              <a:ext cx="631596" cy="631594"/>
              <a:chOff x="2659018" y="0"/>
              <a:chExt cx="6669132" cy="6669132"/>
            </a:xfrm>
          </p:grpSpPr>
          <p:grpSp>
            <p:nvGrpSpPr>
              <p:cNvPr id="66" name="Group 65"/>
              <p:cNvGrpSpPr/>
              <p:nvPr/>
            </p:nvGrpSpPr>
            <p:grpSpPr bwMode="gray">
              <a:xfrm>
                <a:off x="2659018" y="0"/>
                <a:ext cx="6669132" cy="6669132"/>
                <a:chOff x="1353639" y="994954"/>
                <a:chExt cx="3657273" cy="3657273"/>
              </a:xfrm>
            </p:grpSpPr>
            <p:sp>
              <p:nvSpPr>
                <p:cNvPr id="68" name="Oval 67"/>
                <p:cNvSpPr/>
                <p:nvPr/>
              </p:nvSpPr>
              <p:spPr bwMode="gray">
                <a:xfrm>
                  <a:off x="1353639" y="994954"/>
                  <a:ext cx="3657273" cy="365727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69" name="Oval 68"/>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67" name="Picture 66"/>
              <p:cNvPicPr>
                <a:picLocks noChangeAspect="1"/>
              </p:cNvPicPr>
              <p:nvPr/>
            </p:nvPicPr>
            <p:blipFill>
              <a:blip r:embed="rId3"/>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396633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333095" y="3649972"/>
            <a:ext cx="1691443" cy="500787"/>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78513"/>
              <a:endParaRPr lang="en-US" sz="1730" dirty="0">
                <a:solidFill>
                  <a:srgbClr val="FFFFFF"/>
                </a:solidFill>
              </a:endParaRPr>
            </a:p>
          </p:txBody>
        </p:sp>
      </p:grpSp>
      <p:sp>
        <p:nvSpPr>
          <p:cNvPr id="2" name="Title 1"/>
          <p:cNvSpPr>
            <a:spLocks noGrp="1"/>
          </p:cNvSpPr>
          <p:nvPr>
            <p:ph type="title"/>
          </p:nvPr>
        </p:nvSpPr>
        <p:spPr/>
        <p:txBody>
          <a:bodyPr/>
          <a:lstStyle/>
          <a:p>
            <a:r>
              <a:rPr lang="en-US" dirty="0"/>
              <a:t>Robust Microsoft Graph APIs</a:t>
            </a:r>
          </a:p>
        </p:txBody>
      </p:sp>
      <p:sp>
        <p:nvSpPr>
          <p:cNvPr id="4" name="Rectangle 3"/>
          <p:cNvSpPr/>
          <p:nvPr/>
        </p:nvSpPr>
        <p:spPr bwMode="auto">
          <a:xfrm>
            <a:off x="1777740"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Office Graph</a:t>
            </a:r>
          </a:p>
        </p:txBody>
      </p:sp>
      <p:sp>
        <p:nvSpPr>
          <p:cNvPr id="5" name="TextBox 4"/>
          <p:cNvSpPr txBox="1"/>
          <p:nvPr/>
        </p:nvSpPr>
        <p:spPr>
          <a:xfrm>
            <a:off x="2890893" y="2835882"/>
            <a:ext cx="6486804" cy="603259"/>
          </a:xfrm>
          <a:prstGeom prst="rect">
            <a:avLst/>
          </a:prstGeom>
          <a:noFill/>
        </p:spPr>
        <p:txBody>
          <a:bodyPr wrap="square" lIns="175715" tIns="140572" rIns="175715" bIns="140572" rtlCol="0">
            <a:spAutoFit/>
          </a:bodyPr>
          <a:lstStyle/>
          <a:p>
            <a:pPr algn="ctr" defTabSz="896171">
              <a:lnSpc>
                <a:spcPct val="90000"/>
              </a:lnSpc>
              <a:spcAft>
                <a:spcPts val="576"/>
              </a:spcAft>
            </a:pPr>
            <a:r>
              <a:rPr lang="en-US" sz="2306" dirty="0"/>
              <a:t>https://graph.microsoft.com</a:t>
            </a:r>
          </a:p>
        </p:txBody>
      </p:sp>
      <p:grpSp>
        <p:nvGrpSpPr>
          <p:cNvPr id="6" name="Group 5"/>
          <p:cNvGrpSpPr/>
          <p:nvPr/>
        </p:nvGrpSpPr>
        <p:grpSpPr>
          <a:xfrm>
            <a:off x="8907676" y="3647772"/>
            <a:ext cx="1691443" cy="500787"/>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9" name="Group 8"/>
          <p:cNvGrpSpPr/>
          <p:nvPr/>
        </p:nvGrpSpPr>
        <p:grpSpPr>
          <a:xfrm>
            <a:off x="8898129" y="4269512"/>
            <a:ext cx="1691443" cy="500787"/>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2" name="Group 11"/>
          <p:cNvGrpSpPr/>
          <p:nvPr/>
        </p:nvGrpSpPr>
        <p:grpSpPr>
          <a:xfrm>
            <a:off x="3545698" y="3647772"/>
            <a:ext cx="1691443" cy="500787"/>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8" name="Group 17"/>
          <p:cNvGrpSpPr/>
          <p:nvPr/>
        </p:nvGrpSpPr>
        <p:grpSpPr>
          <a:xfrm>
            <a:off x="7139410" y="3647772"/>
            <a:ext cx="1691443" cy="500787"/>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21" name="Group 20"/>
          <p:cNvGrpSpPr/>
          <p:nvPr/>
        </p:nvGrpSpPr>
        <p:grpSpPr>
          <a:xfrm>
            <a:off x="1758302" y="3647772"/>
            <a:ext cx="1691443" cy="500787"/>
            <a:chOff x="753803" y="2762517"/>
            <a:chExt cx="1760415" cy="521208"/>
          </a:xfrm>
          <a:solidFill>
            <a:srgbClr val="0072C6"/>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Documents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sp>
        <p:nvSpPr>
          <p:cNvPr id="24" name="Rectangle 23"/>
          <p:cNvSpPr/>
          <p:nvPr/>
        </p:nvSpPr>
        <p:spPr bwMode="auto">
          <a:xfrm>
            <a:off x="45382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Designed for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openness </a:t>
            </a:r>
            <a:r>
              <a:rPr lang="en-US" sz="1730" dirty="0">
                <a:solidFill>
                  <a:schemeClr val="bg1"/>
                </a:solidFill>
                <a:cs typeface="Segoe UI Semilight" panose="020B0402040204020203" pitchFamily="34" charset="0"/>
              </a:rPr>
              <a:t>and</a:t>
            </a:r>
            <a:r>
              <a:rPr lang="en-US" sz="1730" b="1" dirty="0">
                <a:solidFill>
                  <a:schemeClr val="bg1"/>
                </a:solidFill>
                <a:cs typeface="Segoe UI Semilight" panose="020B0402040204020203" pitchFamily="34" charset="0"/>
              </a:rPr>
              <a:t> </a:t>
            </a:r>
            <a:br>
              <a:rPr lang="en-US" sz="1730" b="1"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flexibility</a:t>
            </a:r>
          </a:p>
        </p:txBody>
      </p:sp>
      <p:sp>
        <p:nvSpPr>
          <p:cNvPr id="25" name="Rectangle 24"/>
          <p:cNvSpPr/>
          <p:nvPr/>
        </p:nvSpPr>
        <p:spPr bwMode="auto">
          <a:xfrm>
            <a:off x="420538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Enabling a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consistent</a:t>
            </a:r>
            <a:r>
              <a:rPr lang="en-US" sz="1730" dirty="0">
                <a:solidFill>
                  <a:schemeClr val="bg1"/>
                </a:solidFill>
                <a:cs typeface="Segoe UI Semilight" panose="020B0402040204020203" pitchFamily="34" charset="0"/>
              </a:rPr>
              <a: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development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platform</a:t>
            </a:r>
          </a:p>
        </p:txBody>
      </p:sp>
      <p:sp>
        <p:nvSpPr>
          <p:cNvPr id="26" name="Rectangle 25"/>
          <p:cNvSpPr/>
          <p:nvPr/>
        </p:nvSpPr>
        <p:spPr bwMode="auto">
          <a:xfrm>
            <a:off x="7956945" y="1379125"/>
            <a:ext cx="3742726"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Powering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a world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of </a:t>
            </a:r>
            <a:r>
              <a:rPr lang="en-US" sz="1730" b="1" dirty="0">
                <a:solidFill>
                  <a:schemeClr val="bg1"/>
                </a:solidFill>
                <a:cs typeface="Segoe UI Semibold" panose="020B0702040204020203" pitchFamily="34" charset="0"/>
              </a:rPr>
              <a:t>devices</a:t>
            </a:r>
          </a:p>
        </p:txBody>
      </p:sp>
      <p:sp>
        <p:nvSpPr>
          <p:cNvPr id="27" name="Freeform 5"/>
          <p:cNvSpPr>
            <a:spLocks noChangeAspect="1" noEditPoints="1"/>
          </p:cNvSpPr>
          <p:nvPr/>
        </p:nvSpPr>
        <p:spPr bwMode="auto">
          <a:xfrm>
            <a:off x="2723257" y="1655891"/>
            <a:ext cx="981698" cy="627666"/>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28" name="Arc 27"/>
          <p:cNvSpPr/>
          <p:nvPr/>
        </p:nvSpPr>
        <p:spPr>
          <a:xfrm rot="20676240">
            <a:off x="6861715" y="1966959"/>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grpSp>
        <p:nvGrpSpPr>
          <p:cNvPr id="29" name="Group 28"/>
          <p:cNvGrpSpPr>
            <a:grpSpLocks noChangeAspect="1"/>
          </p:cNvGrpSpPr>
          <p:nvPr/>
        </p:nvGrpSpPr>
        <p:grpSpPr>
          <a:xfrm>
            <a:off x="10129344" y="1701180"/>
            <a:ext cx="996747" cy="605750"/>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2" name="Freeform 5"/>
          <p:cNvSpPr>
            <a:spLocks noChangeAspect="1" noEditPoints="1"/>
          </p:cNvSpPr>
          <p:nvPr/>
        </p:nvSpPr>
        <p:spPr bwMode="auto">
          <a:xfrm>
            <a:off x="11277381" y="1868932"/>
            <a:ext cx="227824" cy="437998"/>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3" name="Freeform 5"/>
          <p:cNvSpPr>
            <a:spLocks noChangeAspect="1" noEditPoints="1"/>
          </p:cNvSpPr>
          <p:nvPr/>
        </p:nvSpPr>
        <p:spPr bwMode="auto">
          <a:xfrm>
            <a:off x="9415797" y="1876588"/>
            <a:ext cx="577508" cy="43034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nvGrpSpPr>
          <p:cNvPr id="34" name="Group 33"/>
          <p:cNvGrpSpPr/>
          <p:nvPr/>
        </p:nvGrpSpPr>
        <p:grpSpPr>
          <a:xfrm>
            <a:off x="6178817" y="1546815"/>
            <a:ext cx="1474124" cy="888141"/>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7" name="Arc 36"/>
          <p:cNvSpPr/>
          <p:nvPr/>
        </p:nvSpPr>
        <p:spPr>
          <a:xfrm rot="9876240">
            <a:off x="6324224" y="1599817"/>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479463" y="5092156"/>
            <a:ext cx="723291" cy="846153"/>
          </a:xfrm>
          <a:prstGeom prst="rect">
            <a:avLst/>
          </a:prstGeom>
          <a:noFill/>
          <a:ln>
            <a:noFill/>
          </a:ln>
          <a:effectLst/>
          <a:extLst/>
        </p:spPr>
      </p:pic>
      <p:sp>
        <p:nvSpPr>
          <p:cNvPr id="39" name="TextBox 38"/>
          <p:cNvSpPr txBox="1"/>
          <p:nvPr/>
        </p:nvSpPr>
        <p:spPr>
          <a:xfrm>
            <a:off x="4689712" y="5061711"/>
            <a:ext cx="1597003" cy="869410"/>
          </a:xfrm>
          <a:prstGeom prst="rect">
            <a:avLst/>
          </a:prstGeom>
          <a:noFill/>
        </p:spPr>
        <p:txBody>
          <a:bodyPr wrap="square" lIns="175715" tIns="140572" rIns="175715" bIns="140572" rtlCol="0">
            <a:spAutoFit/>
          </a:bodyPr>
          <a:lstStyle/>
          <a:p>
            <a:pPr defTabSz="896171">
              <a:lnSpc>
                <a:spcPct val="90000"/>
              </a:lnSpc>
              <a:spcAft>
                <a:spcPts val="576"/>
              </a:spcAft>
            </a:pPr>
            <a:r>
              <a:rPr lang="en-US" sz="4227" dirty="0"/>
              <a:t>iOS</a:t>
            </a:r>
          </a:p>
        </p:txBody>
      </p:sp>
      <p:sp>
        <p:nvSpPr>
          <p:cNvPr id="40" name="Freeform 39"/>
          <p:cNvSpPr>
            <a:spLocks noEditPoints="1"/>
          </p:cNvSpPr>
          <p:nvPr/>
        </p:nvSpPr>
        <p:spPr bwMode="auto">
          <a:xfrm>
            <a:off x="7013018" y="5144777"/>
            <a:ext cx="729630" cy="74090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sp>
        <p:nvSpPr>
          <p:cNvPr id="41" name="Rectangle 40"/>
          <p:cNvSpPr/>
          <p:nvPr/>
        </p:nvSpPr>
        <p:spPr>
          <a:xfrm>
            <a:off x="5292539" y="6050661"/>
            <a:ext cx="2100275" cy="443577"/>
          </a:xfrm>
          <a:prstGeom prst="rect">
            <a:avLst/>
          </a:prstGeom>
          <a:noFill/>
        </p:spPr>
        <p:txBody>
          <a:bodyPr wrap="none">
            <a:spAutoFit/>
          </a:bodyPr>
          <a:lstStyle/>
          <a:p>
            <a:pPr defTabSz="896171"/>
            <a:r>
              <a:rPr lang="en-US" sz="2306" dirty="0"/>
              <a:t>dev.office.com</a:t>
            </a:r>
            <a:r>
              <a:rPr lang="en-US" sz="1730" dirty="0"/>
              <a:t> </a:t>
            </a:r>
          </a:p>
        </p:txBody>
      </p:sp>
      <p:sp>
        <p:nvSpPr>
          <p:cNvPr id="42" name="Rectangle 41"/>
          <p:cNvSpPr/>
          <p:nvPr/>
        </p:nvSpPr>
        <p:spPr bwMode="auto">
          <a:xfrm>
            <a:off x="3539467"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Groups</a:t>
            </a:r>
          </a:p>
        </p:txBody>
      </p:sp>
      <p:sp>
        <p:nvSpPr>
          <p:cNvPr id="43" name="Rectangle 42"/>
          <p:cNvSpPr/>
          <p:nvPr/>
        </p:nvSpPr>
        <p:spPr bwMode="auto">
          <a:xfrm>
            <a:off x="5326864" y="42717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Notebooks</a:t>
            </a:r>
          </a:p>
        </p:txBody>
      </p:sp>
      <p:sp>
        <p:nvSpPr>
          <p:cNvPr id="44" name="Rectangle 43"/>
          <p:cNvSpPr/>
          <p:nvPr/>
        </p:nvSpPr>
        <p:spPr bwMode="auto">
          <a:xfrm>
            <a:off x="7133179"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Videos</a:t>
            </a:r>
          </a:p>
        </p:txBody>
      </p:sp>
      <p:sp>
        <p:nvSpPr>
          <p:cNvPr id="45" name="Freeform 7"/>
          <p:cNvSpPr>
            <a:spLocks noChangeAspect="1" noEditPoints="1"/>
          </p:cNvSpPr>
          <p:nvPr/>
        </p:nvSpPr>
        <p:spPr bwMode="auto">
          <a:xfrm>
            <a:off x="6630962" y="4391016"/>
            <a:ext cx="259927" cy="273042"/>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6" name="Freeform 5"/>
          <p:cNvSpPr>
            <a:spLocks noEditPoints="1"/>
          </p:cNvSpPr>
          <p:nvPr/>
        </p:nvSpPr>
        <p:spPr bwMode="auto">
          <a:xfrm>
            <a:off x="3111346" y="4369069"/>
            <a:ext cx="320196" cy="2961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959">
              <a:solidFill>
                <a:srgbClr val="FFFFFF"/>
              </a:solidFill>
            </a:endParaRPr>
          </a:p>
        </p:txBody>
      </p:sp>
      <p:sp>
        <p:nvSpPr>
          <p:cNvPr id="47" name="Freeform 14"/>
          <p:cNvSpPr>
            <a:spLocks noEditPoints="1"/>
          </p:cNvSpPr>
          <p:nvPr/>
        </p:nvSpPr>
        <p:spPr bwMode="auto">
          <a:xfrm>
            <a:off x="8434482" y="4356065"/>
            <a:ext cx="267940" cy="31424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8" name="Freeform 5"/>
          <p:cNvSpPr>
            <a:spLocks noChangeAspect="1" noEditPoints="1"/>
          </p:cNvSpPr>
          <p:nvPr/>
        </p:nvSpPr>
        <p:spPr bwMode="auto">
          <a:xfrm>
            <a:off x="4827024" y="4415171"/>
            <a:ext cx="286152" cy="243293"/>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nvGrpSpPr>
          <p:cNvPr id="49" name="Group 48"/>
          <p:cNvGrpSpPr/>
          <p:nvPr/>
        </p:nvGrpSpPr>
        <p:grpSpPr>
          <a:xfrm>
            <a:off x="9418638" y="167118"/>
            <a:ext cx="2671558" cy="287338"/>
            <a:chOff x="10305860" y="167118"/>
            <a:chExt cx="2671558" cy="287338"/>
          </a:xfrm>
        </p:grpSpPr>
        <p:sp>
          <p:nvSpPr>
            <p:cNvPr id="50" name="TextBox 49"/>
            <p:cNvSpPr txBox="1"/>
            <p:nvPr/>
          </p:nvSpPr>
          <p:spPr>
            <a:xfrm>
              <a:off x="10305860" y="167118"/>
              <a:ext cx="2671558"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Connect with </a:t>
              </a:r>
              <a:br>
                <a:rPr lang="en-US" sz="1400" dirty="0">
                  <a:gradFill>
                    <a:gsLst>
                      <a:gs pos="8367">
                        <a:schemeClr val="tx1"/>
                      </a:gs>
                      <a:gs pos="31000">
                        <a:schemeClr val="tx1"/>
                      </a:gs>
                    </a:gsLst>
                    <a:lin ang="5400000" scaled="0"/>
                  </a:gradFill>
                </a:rPr>
              </a:br>
              <a:r>
                <a:rPr lang="en-US" sz="1400" dirty="0">
                  <a:gradFill>
                    <a:gsLst>
                      <a:gs pos="8367">
                        <a:schemeClr val="tx1"/>
                      </a:gs>
                      <a:gs pos="31000">
                        <a:schemeClr val="tx1"/>
                      </a:gs>
                    </a:gsLst>
                    <a:lin ang="5400000" scaled="0"/>
                  </a:gradFill>
                </a:rPr>
                <a:t>Microsoft Graph APIs</a:t>
              </a:r>
            </a:p>
          </p:txBody>
        </p:sp>
        <p:sp>
          <p:nvSpPr>
            <p:cNvPr id="51"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613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en-US" sz="4704" dirty="0"/>
          </a:p>
        </p:txBody>
      </p:sp>
      <p:grpSp>
        <p:nvGrpSpPr>
          <p:cNvPr id="3" name="Group 2"/>
          <p:cNvGrpSpPr/>
          <p:nvPr/>
        </p:nvGrpSpPr>
        <p:grpSpPr>
          <a:xfrm>
            <a:off x="6094413" y="2544304"/>
            <a:ext cx="5840114" cy="3641116"/>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grpSp>
      <p:grpSp>
        <p:nvGrpSpPr>
          <p:cNvPr id="171" name="Group 170"/>
          <p:cNvGrpSpPr/>
          <p:nvPr/>
        </p:nvGrpSpPr>
        <p:grpSpPr>
          <a:xfrm>
            <a:off x="9418638" y="167118"/>
            <a:ext cx="2671558" cy="287338"/>
            <a:chOff x="10305860" y="167118"/>
            <a:chExt cx="2671558" cy="287338"/>
          </a:xfrm>
        </p:grpSpPr>
        <p:sp>
          <p:nvSpPr>
            <p:cNvPr id="172" name="TextBox 171"/>
            <p:cNvSpPr txBox="1"/>
            <p:nvPr/>
          </p:nvSpPr>
          <p:spPr>
            <a:xfrm>
              <a:off x="10305860" y="167118"/>
              <a:ext cx="2671558"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Connect with </a:t>
              </a:r>
              <a:br>
                <a:rPr lang="en-US" sz="1400" dirty="0">
                  <a:gradFill>
                    <a:gsLst>
                      <a:gs pos="8367">
                        <a:schemeClr val="tx1"/>
                      </a:gs>
                      <a:gs pos="31000">
                        <a:schemeClr val="tx1"/>
                      </a:gs>
                    </a:gsLst>
                    <a:lin ang="5400000" scaled="0"/>
                  </a:gradFill>
                </a:rPr>
              </a:br>
              <a:r>
                <a:rPr lang="en-US" sz="1400" dirty="0">
                  <a:gradFill>
                    <a:gsLst>
                      <a:gs pos="8367">
                        <a:schemeClr val="tx1"/>
                      </a:gs>
                      <a:gs pos="31000">
                        <a:schemeClr val="tx1"/>
                      </a:gs>
                    </a:gsLst>
                    <a:lin ang="5400000" scaled="0"/>
                  </a:gradFill>
                </a:rPr>
                <a:t>Microsoft Graph APIs</a:t>
              </a:r>
            </a:p>
          </p:txBody>
        </p:sp>
        <p:sp>
          <p:nvSpPr>
            <p:cNvPr id="173"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454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platform</a:t>
            </a:r>
          </a:p>
        </p:txBody>
      </p:sp>
      <p:graphicFrame>
        <p:nvGraphicFramePr>
          <p:cNvPr id="16" name="Table 15"/>
          <p:cNvGraphicFramePr>
            <a:graphicFrameLocks noGrp="1"/>
          </p:cNvGraphicFramePr>
          <p:nvPr>
            <p:extLst>
              <p:ext uri="{D42A27DB-BD31-4B8C-83A1-F6EECF244321}">
                <p14:modId xmlns:p14="http://schemas.microsoft.com/office/powerpoint/2010/main" val="669904277"/>
              </p:ext>
            </p:extLst>
          </p:nvPr>
        </p:nvGraphicFramePr>
        <p:xfrm>
          <a:off x="436559" y="1367782"/>
          <a:ext cx="11542715" cy="2038284"/>
        </p:xfrm>
        <a:graphic>
          <a:graphicData uri="http://schemas.openxmlformats.org/drawingml/2006/table">
            <a:tbl>
              <a:tblPr firstRow="1" bandRow="1">
                <a:tableStyleId>{93296810-A885-4BE3-A3E7-6D5BEEA58F35}</a:tableStyleId>
              </a:tblPr>
              <a:tblGrid>
                <a:gridCol w="2725946">
                  <a:extLst>
                    <a:ext uri="{9D8B030D-6E8A-4147-A177-3AD203B41FA5}">
                      <a16:colId xmlns:a16="http://schemas.microsoft.com/office/drawing/2014/main" val="364167817"/>
                    </a:ext>
                  </a:extLst>
                </a:gridCol>
                <a:gridCol w="678213">
                  <a:extLst>
                    <a:ext uri="{9D8B030D-6E8A-4147-A177-3AD203B41FA5}">
                      <a16:colId xmlns:a16="http://schemas.microsoft.com/office/drawing/2014/main" val="999347073"/>
                    </a:ext>
                  </a:extLst>
                </a:gridCol>
                <a:gridCol w="678213">
                  <a:extLst>
                    <a:ext uri="{9D8B030D-6E8A-4147-A177-3AD203B41FA5}">
                      <a16:colId xmlns:a16="http://schemas.microsoft.com/office/drawing/2014/main" val="2860114788"/>
                    </a:ext>
                  </a:extLst>
                </a:gridCol>
                <a:gridCol w="678213">
                  <a:extLst>
                    <a:ext uri="{9D8B030D-6E8A-4147-A177-3AD203B41FA5}">
                      <a16:colId xmlns:a16="http://schemas.microsoft.com/office/drawing/2014/main" val="4177738520"/>
                    </a:ext>
                  </a:extLst>
                </a:gridCol>
                <a:gridCol w="678213">
                  <a:extLst>
                    <a:ext uri="{9D8B030D-6E8A-4147-A177-3AD203B41FA5}">
                      <a16:colId xmlns:a16="http://schemas.microsoft.com/office/drawing/2014/main" val="1590951182"/>
                    </a:ext>
                  </a:extLst>
                </a:gridCol>
                <a:gridCol w="678213">
                  <a:extLst>
                    <a:ext uri="{9D8B030D-6E8A-4147-A177-3AD203B41FA5}">
                      <a16:colId xmlns:a16="http://schemas.microsoft.com/office/drawing/2014/main" val="1796620799"/>
                    </a:ext>
                  </a:extLst>
                </a:gridCol>
                <a:gridCol w="678213">
                  <a:extLst>
                    <a:ext uri="{9D8B030D-6E8A-4147-A177-3AD203B41FA5}">
                      <a16:colId xmlns:a16="http://schemas.microsoft.com/office/drawing/2014/main" val="952751486"/>
                    </a:ext>
                  </a:extLst>
                </a:gridCol>
                <a:gridCol w="678213">
                  <a:extLst>
                    <a:ext uri="{9D8B030D-6E8A-4147-A177-3AD203B41FA5}">
                      <a16:colId xmlns:a16="http://schemas.microsoft.com/office/drawing/2014/main" val="2613330142"/>
                    </a:ext>
                  </a:extLst>
                </a:gridCol>
                <a:gridCol w="678213">
                  <a:extLst>
                    <a:ext uri="{9D8B030D-6E8A-4147-A177-3AD203B41FA5}">
                      <a16:colId xmlns:a16="http://schemas.microsoft.com/office/drawing/2014/main" val="787165788"/>
                    </a:ext>
                  </a:extLst>
                </a:gridCol>
                <a:gridCol w="678213">
                  <a:extLst>
                    <a:ext uri="{9D8B030D-6E8A-4147-A177-3AD203B41FA5}">
                      <a16:colId xmlns:a16="http://schemas.microsoft.com/office/drawing/2014/main" val="1720074056"/>
                    </a:ext>
                  </a:extLst>
                </a:gridCol>
                <a:gridCol w="678213">
                  <a:extLst>
                    <a:ext uri="{9D8B030D-6E8A-4147-A177-3AD203B41FA5}">
                      <a16:colId xmlns:a16="http://schemas.microsoft.com/office/drawing/2014/main" val="3342116237"/>
                    </a:ext>
                  </a:extLst>
                </a:gridCol>
                <a:gridCol w="678213">
                  <a:extLst>
                    <a:ext uri="{9D8B030D-6E8A-4147-A177-3AD203B41FA5}">
                      <a16:colId xmlns:a16="http://schemas.microsoft.com/office/drawing/2014/main" val="3604417806"/>
                    </a:ext>
                  </a:extLst>
                </a:gridCol>
                <a:gridCol w="678213">
                  <a:extLst>
                    <a:ext uri="{9D8B030D-6E8A-4147-A177-3AD203B41FA5}">
                      <a16:colId xmlns:a16="http://schemas.microsoft.com/office/drawing/2014/main" val="545692717"/>
                    </a:ext>
                  </a:extLst>
                </a:gridCol>
                <a:gridCol w="678213">
                  <a:extLst>
                    <a:ext uri="{9D8B030D-6E8A-4147-A177-3AD203B41FA5}">
                      <a16:colId xmlns:a16="http://schemas.microsoft.com/office/drawing/2014/main" val="334580971"/>
                    </a:ext>
                  </a:extLst>
                </a:gridCol>
              </a:tblGrid>
              <a:tr h="672144">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extLst>
                  <a:ext uri="{0D108BD9-81ED-4DB2-BD59-A6C34878D82A}">
                    <a16:rowId xmlns:a16="http://schemas.microsoft.com/office/drawing/2014/main" val="1332158174"/>
                  </a:ext>
                </a:extLst>
              </a:tr>
              <a:tr h="448096">
                <a:tc>
                  <a:txBody>
                    <a:bodyPr/>
                    <a:lstStyle/>
                    <a:p>
                      <a:r>
                        <a:rPr lang="en-US" sz="1700" dirty="0">
                          <a:gradFill>
                            <a:gsLst>
                              <a:gs pos="5000">
                                <a:schemeClr val="tx1"/>
                              </a:gs>
                              <a:gs pos="46000">
                                <a:schemeClr val="tx1"/>
                              </a:gs>
                            </a:gsLst>
                            <a:lin ang="5400000" scaled="0"/>
                          </a:gradFill>
                        </a:rPr>
                        <a:t>ADAL</a:t>
                      </a:r>
                      <a:r>
                        <a:rPr lang="en-US" sz="1700" baseline="0" dirty="0">
                          <a:gradFill>
                            <a:gsLst>
                              <a:gs pos="5000">
                                <a:schemeClr val="tx1"/>
                              </a:gs>
                              <a:gs pos="46000">
                                <a:schemeClr val="tx1"/>
                              </a:gs>
                            </a:gsLst>
                            <a:lin ang="5400000" scaled="0"/>
                          </a:gradFill>
                        </a:rPr>
                        <a:t> Library</a:t>
                      </a:r>
                      <a:endParaRPr lang="en-US" sz="1700" dirty="0">
                        <a:gradFill>
                          <a:gsLst>
                            <a:gs pos="5000">
                              <a:schemeClr val="tx1"/>
                            </a:gs>
                            <a:gs pos="46000">
                              <a:schemeClr val="tx1"/>
                            </a:gs>
                          </a:gsLst>
                          <a:lin ang="5400000" scaled="0"/>
                        </a:gradFill>
                      </a:endParaRP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lin ang="5400000" scaled="0"/>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extLst>
                  <a:ext uri="{0D108BD9-81ED-4DB2-BD59-A6C34878D82A}">
                    <a16:rowId xmlns:a16="http://schemas.microsoft.com/office/drawing/2014/main" val="3878855598"/>
                  </a:ext>
                </a:extLst>
              </a:tr>
              <a:tr h="448096">
                <a:tc>
                  <a:txBody>
                    <a:bodyPr/>
                    <a:lstStyle/>
                    <a:p>
                      <a:r>
                        <a:rPr lang="en-US" sz="1700" dirty="0">
                          <a:gradFill>
                            <a:gsLst>
                              <a:gs pos="5000">
                                <a:schemeClr val="tx1"/>
                              </a:gs>
                              <a:gs pos="46000">
                                <a:schemeClr val="tx1"/>
                              </a:gs>
                            </a:gsLst>
                            <a:lin ang="5400000" scaled="0"/>
                          </a:gradFill>
                        </a:rPr>
                        <a:t>Office 365 SDK</a:t>
                      </a:r>
                    </a:p>
                  </a:txBody>
                  <a:tcPr marL="89619" marR="89619" marT="44810" marB="44810">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40000"/>
                        <a:lumOff val="6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40000"/>
                        <a:lumOff val="60000"/>
                      </a:schemeClr>
                    </a:solidFill>
                  </a:tcPr>
                </a:tc>
                <a:extLst>
                  <a:ext uri="{0D108BD9-81ED-4DB2-BD59-A6C34878D82A}">
                    <a16:rowId xmlns:a16="http://schemas.microsoft.com/office/drawing/2014/main" val="468970452"/>
                  </a:ext>
                </a:extLst>
              </a:tr>
              <a:tr h="448096">
                <a:tc>
                  <a:txBody>
                    <a:bodyPr/>
                    <a:lstStyle/>
                    <a:p>
                      <a:r>
                        <a:rPr lang="en-US" sz="1700" dirty="0">
                          <a:gradFill>
                            <a:gsLst>
                              <a:gs pos="5000">
                                <a:schemeClr val="tx1"/>
                              </a:gs>
                              <a:gs pos="46000">
                                <a:schemeClr val="tx1"/>
                              </a:gs>
                            </a:gsLst>
                            <a:lin ang="5400000" scaled="0"/>
                          </a:gradFill>
                        </a:rPr>
                        <a:t>Dev.office.com samples</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tc>
                  <a:txBody>
                    <a:bodyPr/>
                    <a:lstStyle/>
                    <a:p>
                      <a:pPr algn="ctr"/>
                      <a:r>
                        <a:rPr lang="en-US" sz="2400" dirty="0">
                          <a:gradFill>
                            <a:gsLst>
                              <a:gs pos="5000">
                                <a:schemeClr val="bg2">
                                  <a:lumMod val="50000"/>
                                </a:schemeClr>
                              </a:gs>
                              <a:gs pos="51000">
                                <a:schemeClr val="bg2">
                                  <a:lumMod val="50000"/>
                                </a:schemeClr>
                              </a:gs>
                            </a:gsLst>
                          </a:gradFill>
                        </a:rPr>
                        <a:t>✔</a:t>
                      </a:r>
                    </a:p>
                  </a:txBody>
                  <a:tcPr marL="89619" marR="89619" marT="44810" marB="44810">
                    <a:solidFill>
                      <a:schemeClr val="accent3">
                        <a:lumMod val="20000"/>
                        <a:lumOff val="80000"/>
                      </a:schemeClr>
                    </a:solidFill>
                  </a:tcPr>
                </a:tc>
                <a:extLst>
                  <a:ext uri="{0D108BD9-81ED-4DB2-BD59-A6C34878D82A}">
                    <a16:rowId xmlns:a16="http://schemas.microsoft.com/office/drawing/2014/main" val="3884538644"/>
                  </a:ext>
                </a:extLst>
              </a:tr>
            </a:tbl>
          </a:graphicData>
        </a:graphic>
      </p:graphicFrame>
      <p:pic>
        <p:nvPicPr>
          <p:cNvPr id="201" name="Picture 4" descr="ph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710" y="1575363"/>
            <a:ext cx="544621" cy="27231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p:cNvPicPr>
            <a:picLocks noChangeAspect="1"/>
          </p:cNvPicPr>
          <p:nvPr/>
        </p:nvPicPr>
        <p:blipFill rotWithShape="1">
          <a:blip r:embed="rId4" cstate="print">
            <a:extLst>
              <a:ext uri="{28A0092B-C50C-407E-A947-70E740481C1C}">
                <a14:useLocalDpi xmlns:a14="http://schemas.microsoft.com/office/drawing/2010/main" val="0"/>
              </a:ext>
            </a:extLst>
          </a:blip>
          <a:srcRect r="25784"/>
          <a:stretch/>
        </p:blipFill>
        <p:spPr>
          <a:xfrm>
            <a:off x="5262114" y="1602116"/>
            <a:ext cx="537715" cy="194099"/>
          </a:xfrm>
          <a:prstGeom prst="rect">
            <a:avLst/>
          </a:prstGeom>
        </p:spPr>
      </p:pic>
      <p:pic>
        <p:nvPicPr>
          <p:cNvPr id="203" name="Picture 202"/>
          <p:cNvPicPr>
            <a:picLocks noChangeAspect="1"/>
          </p:cNvPicPr>
          <p:nvPr/>
        </p:nvPicPr>
        <p:blipFill rotWithShape="1">
          <a:blip r:embed="rId5">
            <a:extLst>
              <a:ext uri="{28A0092B-C50C-407E-A947-70E740481C1C}">
                <a14:useLocalDpi xmlns:a14="http://schemas.microsoft.com/office/drawing/2010/main" val="0"/>
              </a:ext>
            </a:extLst>
          </a:blip>
          <a:srcRect l="4902" t="6073" r="7126" b="19348"/>
          <a:stretch/>
        </p:blipFill>
        <p:spPr>
          <a:xfrm>
            <a:off x="11448565" y="1497542"/>
            <a:ext cx="407113" cy="382784"/>
          </a:xfrm>
          <a:prstGeom prst="rect">
            <a:avLst/>
          </a:prstGeom>
        </p:spPr>
      </p:pic>
      <p:pic>
        <p:nvPicPr>
          <p:cNvPr id="204" name="Picture 203"/>
          <p:cNvPicPr>
            <a:picLocks noChangeAspect="1"/>
          </p:cNvPicPr>
          <p:nvPr/>
        </p:nvPicPr>
        <p:blipFill rotWithShape="1">
          <a:blip r:embed="rId6" cstate="print">
            <a:extLst>
              <a:ext uri="{28A0092B-C50C-407E-A947-70E740481C1C}">
                <a14:useLocalDpi xmlns:a14="http://schemas.microsoft.com/office/drawing/2010/main" val="0"/>
              </a:ext>
            </a:extLst>
          </a:blip>
          <a:srcRect l="13445" t="17569" r="13162" b="17640"/>
          <a:stretch/>
        </p:blipFill>
        <p:spPr>
          <a:xfrm>
            <a:off x="10752505" y="1494651"/>
            <a:ext cx="425803" cy="375900"/>
          </a:xfrm>
          <a:prstGeom prst="rect">
            <a:avLst/>
          </a:prstGeom>
        </p:spPr>
      </p:pic>
      <p:pic>
        <p:nvPicPr>
          <p:cNvPr id="205" name="Picture 14"/>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9436969" y="1491067"/>
            <a:ext cx="353908" cy="414020"/>
          </a:xfrm>
          <a:prstGeom prst="rect">
            <a:avLst/>
          </a:prstGeom>
          <a:noFill/>
          <a:ln>
            <a:noFill/>
          </a:ln>
          <a:effectLst/>
          <a:extLst/>
        </p:spPr>
      </p:pic>
      <p:grpSp>
        <p:nvGrpSpPr>
          <p:cNvPr id="18" name="Group 17"/>
          <p:cNvGrpSpPr/>
          <p:nvPr/>
        </p:nvGrpSpPr>
        <p:grpSpPr>
          <a:xfrm>
            <a:off x="10133341" y="1476175"/>
            <a:ext cx="364790" cy="411760"/>
            <a:chOff x="10113496" y="4179656"/>
            <a:chExt cx="437738" cy="494100"/>
          </a:xfrm>
        </p:grpSpPr>
        <p:sp>
          <p:nvSpPr>
            <p:cNvPr id="207" name="Freeform 24"/>
            <p:cNvSpPr>
              <a:spLocks/>
            </p:cNvSpPr>
            <p:nvPr/>
          </p:nvSpPr>
          <p:spPr bwMode="auto">
            <a:xfrm>
              <a:off x="10113496" y="4294883"/>
              <a:ext cx="437738" cy="378873"/>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bg1"/>
            </a:solidFill>
            <a:ln>
              <a:noFill/>
            </a:ln>
            <a:extLst/>
          </p:spPr>
          <p:txBody>
            <a:bodyPr vert="horz" wrap="square" lIns="91354" tIns="45676" rIns="91354" bIns="45676" numCol="1" anchor="t" anchorCtr="0" compatLnSpc="1">
              <a:prstTxWarp prst="textNoShape">
                <a:avLst/>
              </a:prstTxWarp>
            </a:bodyPr>
            <a:lstStyle/>
            <a:p>
              <a:pPr defTabSz="931736"/>
              <a:endParaRPr lang="en-US" sz="1798" dirty="0">
                <a:solidFill>
                  <a:srgbClr val="FFFFFF"/>
                </a:solidFill>
              </a:endParaRPr>
            </a:p>
          </p:txBody>
        </p:sp>
        <p:sp>
          <p:nvSpPr>
            <p:cNvPr id="208" name="Freeform 25"/>
            <p:cNvSpPr>
              <a:spLocks/>
            </p:cNvSpPr>
            <p:nvPr/>
          </p:nvSpPr>
          <p:spPr bwMode="auto">
            <a:xfrm>
              <a:off x="10332362" y="4179656"/>
              <a:ext cx="109591" cy="119610"/>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bg1"/>
            </a:solidFill>
            <a:ln>
              <a:noFill/>
            </a:ln>
            <a:extLst/>
          </p:spPr>
          <p:txBody>
            <a:bodyPr vert="horz" wrap="square" lIns="91354" tIns="45676" rIns="91354" bIns="45676" numCol="1" anchor="t" anchorCtr="0" compatLnSpc="1">
              <a:prstTxWarp prst="textNoShape">
                <a:avLst/>
              </a:prstTxWarp>
            </a:bodyPr>
            <a:lstStyle/>
            <a:p>
              <a:pPr defTabSz="931736"/>
              <a:endParaRPr lang="en-US" sz="1798">
                <a:solidFill>
                  <a:srgbClr val="FFFFFF"/>
                </a:solidFill>
              </a:endParaRPr>
            </a:p>
          </p:txBody>
        </p:sp>
      </p:grpSp>
      <p:pic>
        <p:nvPicPr>
          <p:cNvPr id="209" name="Picture 208"/>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3248128" y="1517531"/>
            <a:ext cx="537715" cy="330142"/>
          </a:xfrm>
          <a:prstGeom prst="rect">
            <a:avLst/>
          </a:prstGeom>
        </p:spPr>
      </p:pic>
      <p:grpSp>
        <p:nvGrpSpPr>
          <p:cNvPr id="210" name="Group 209"/>
          <p:cNvGrpSpPr>
            <a:grpSpLocks noChangeAspect="1"/>
          </p:cNvGrpSpPr>
          <p:nvPr/>
        </p:nvGrpSpPr>
        <p:grpSpPr>
          <a:xfrm>
            <a:off x="4048156" y="1474359"/>
            <a:ext cx="305176" cy="430728"/>
            <a:chOff x="1214438" y="4121151"/>
            <a:chExt cx="1558925" cy="2200275"/>
          </a:xfrm>
        </p:grpSpPr>
        <p:sp>
          <p:nvSpPr>
            <p:cNvPr id="211"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sp>
          <p:nvSpPr>
            <p:cNvPr id="212"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grpSp>
      <p:pic>
        <p:nvPicPr>
          <p:cNvPr id="213" name="Picture 2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47823" y="1493841"/>
            <a:ext cx="434972" cy="434972"/>
          </a:xfrm>
          <a:prstGeom prst="rect">
            <a:avLst/>
          </a:prstGeom>
        </p:spPr>
      </p:pic>
      <p:pic>
        <p:nvPicPr>
          <p:cNvPr id="21" name="Picture 20"/>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5962560" y="1481782"/>
            <a:ext cx="472214" cy="472214"/>
          </a:xfrm>
          <a:prstGeom prst="rect">
            <a:avLst/>
          </a:prstGeom>
        </p:spPr>
      </p:pic>
      <p:sp>
        <p:nvSpPr>
          <p:cNvPr id="216" name="Freeform 215"/>
          <p:cNvSpPr>
            <a:spLocks noEditPoints="1"/>
          </p:cNvSpPr>
          <p:nvPr/>
        </p:nvSpPr>
        <p:spPr bwMode="auto">
          <a:xfrm>
            <a:off x="8752824" y="1510113"/>
            <a:ext cx="377822" cy="377822"/>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pic>
        <p:nvPicPr>
          <p:cNvPr id="22" name="Picture 21"/>
          <p:cNvPicPr>
            <a:picLocks noChangeAspect="1"/>
          </p:cNvPicPr>
          <p:nvPr/>
        </p:nvPicPr>
        <p:blipFill rotWithShape="1">
          <a:blip r:embed="rId11">
            <a:biLevel thresh="25000"/>
            <a:extLst>
              <a:ext uri="{28A0092B-C50C-407E-A947-70E740481C1C}">
                <a14:useLocalDpi xmlns:a14="http://schemas.microsoft.com/office/drawing/2010/main" val="0"/>
              </a:ext>
            </a:extLst>
          </a:blip>
          <a:srcRect l="18919" t="20304" r="18644" b="19188"/>
          <a:stretch/>
        </p:blipFill>
        <p:spPr>
          <a:xfrm rot="18677624">
            <a:off x="7331859" y="1553483"/>
            <a:ext cx="573230" cy="438563"/>
          </a:xfrm>
          <a:prstGeom prst="rect">
            <a:avLst/>
          </a:prstGeom>
        </p:spPr>
      </p:pic>
      <p:pic>
        <p:nvPicPr>
          <p:cNvPr id="26" name="Picture 25"/>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7988343" y="1412183"/>
            <a:ext cx="540837" cy="540837"/>
          </a:xfrm>
          <a:prstGeom prst="rect">
            <a:avLst/>
          </a:prstGeom>
        </p:spPr>
      </p:pic>
      <p:sp>
        <p:nvSpPr>
          <p:cNvPr id="3" name="TextBox 2"/>
          <p:cNvSpPr txBox="1"/>
          <p:nvPr/>
        </p:nvSpPr>
        <p:spPr>
          <a:xfrm>
            <a:off x="246064" y="3602715"/>
            <a:ext cx="11609614" cy="1625060"/>
          </a:xfrm>
          <a:prstGeom prst="rect">
            <a:avLst/>
          </a:prstGeom>
          <a:noFill/>
        </p:spPr>
        <p:txBody>
          <a:bodyPr wrap="square" lIns="182880" tIns="146304" rIns="182880" bIns="146304" rtlCol="0">
            <a:spAutoFit/>
          </a:bodyPr>
          <a:lstStyle/>
          <a:p>
            <a:pPr>
              <a:lnSpc>
                <a:spcPct val="90000"/>
              </a:lnSpc>
              <a:spcAft>
                <a:spcPts val="600"/>
              </a:spcAft>
            </a:pPr>
            <a:r>
              <a:rPr lang="en-US" sz="3200" spc="-100" dirty="0">
                <a:ln w="3175">
                  <a:noFill/>
                </a:ln>
                <a:gradFill>
                  <a:gsLst>
                    <a:gs pos="5000">
                      <a:schemeClr val="tx1"/>
                    </a:gs>
                    <a:gs pos="46000">
                      <a:schemeClr val="tx1"/>
                    </a:gs>
                  </a:gsLst>
                  <a:lin ang="5400000" scaled="0"/>
                </a:gradFill>
                <a:latin typeface="+mj-lt"/>
                <a:cs typeface="Segoe UI" pitchFamily="34" charset="0"/>
              </a:rPr>
              <a:t>Azure AD and Office 365 offer Libraries/SDKs, but they are not mandatory as the platform is building on web standards such </a:t>
            </a:r>
            <a:br>
              <a:rPr lang="en-US" sz="3200" spc="-100" dirty="0">
                <a:ln w="3175">
                  <a:noFill/>
                </a:ln>
                <a:gradFill>
                  <a:gsLst>
                    <a:gs pos="5000">
                      <a:schemeClr val="tx1"/>
                    </a:gs>
                    <a:gs pos="46000">
                      <a:schemeClr val="tx1"/>
                    </a:gs>
                  </a:gsLst>
                  <a:lin ang="5400000" scaled="0"/>
                </a:gradFill>
                <a:latin typeface="+mj-lt"/>
                <a:cs typeface="Segoe UI" pitchFamily="34" charset="0"/>
              </a:rPr>
            </a:br>
            <a:r>
              <a:rPr lang="en-US" sz="3200" spc="-100" dirty="0">
                <a:ln w="3175">
                  <a:noFill/>
                </a:ln>
                <a:gradFill>
                  <a:gsLst>
                    <a:gs pos="5000">
                      <a:schemeClr val="tx1"/>
                    </a:gs>
                    <a:gs pos="46000">
                      <a:schemeClr val="tx1"/>
                    </a:gs>
                  </a:gsLst>
                  <a:lin ang="5400000" scaled="0"/>
                </a:gradFill>
                <a:latin typeface="+mj-lt"/>
                <a:cs typeface="Segoe UI" pitchFamily="34" charset="0"/>
              </a:rPr>
              <a:t>as OAuth2, REST, and </a:t>
            </a:r>
            <a:r>
              <a:rPr lang="en-US" sz="3200" spc="-100" dirty="0" err="1">
                <a:ln w="3175">
                  <a:noFill/>
                </a:ln>
                <a:gradFill>
                  <a:gsLst>
                    <a:gs pos="5000">
                      <a:schemeClr val="tx1"/>
                    </a:gs>
                    <a:gs pos="46000">
                      <a:schemeClr val="tx1"/>
                    </a:gs>
                  </a:gsLst>
                  <a:lin ang="5400000" scaled="0"/>
                </a:gradFill>
                <a:latin typeface="+mj-lt"/>
                <a:cs typeface="Segoe UI" pitchFamily="34" charset="0"/>
              </a:rPr>
              <a:t>Odata</a:t>
            </a:r>
            <a:r>
              <a:rPr lang="en-US" sz="3200" spc="-100" dirty="0">
                <a:ln w="3175">
                  <a:noFill/>
                </a:ln>
                <a:gradFill>
                  <a:gsLst>
                    <a:gs pos="5000">
                      <a:schemeClr val="tx1"/>
                    </a:gs>
                    <a:gs pos="46000">
                      <a:schemeClr val="tx1"/>
                    </a:gs>
                  </a:gsLst>
                  <a:lin ang="5400000" scaled="0"/>
                </a:gradFill>
                <a:latin typeface="+mj-lt"/>
                <a:cs typeface="Segoe UI" pitchFamily="34" charset="0"/>
              </a:rPr>
              <a:t>.</a:t>
            </a:r>
          </a:p>
        </p:txBody>
      </p:sp>
      <p:grpSp>
        <p:nvGrpSpPr>
          <p:cNvPr id="30" name="Group 29"/>
          <p:cNvGrpSpPr/>
          <p:nvPr/>
        </p:nvGrpSpPr>
        <p:grpSpPr>
          <a:xfrm>
            <a:off x="9418638" y="167118"/>
            <a:ext cx="2671558" cy="287338"/>
            <a:chOff x="10305860" y="167118"/>
            <a:chExt cx="2671558" cy="287338"/>
          </a:xfrm>
        </p:grpSpPr>
        <p:sp>
          <p:nvSpPr>
            <p:cNvPr id="31" name="TextBox 30"/>
            <p:cNvSpPr txBox="1"/>
            <p:nvPr/>
          </p:nvSpPr>
          <p:spPr>
            <a:xfrm>
              <a:off x="10305860" y="167118"/>
              <a:ext cx="2671558"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Connect with </a:t>
              </a:r>
              <a:br>
                <a:rPr lang="en-US" sz="1400" dirty="0">
                  <a:gradFill>
                    <a:gsLst>
                      <a:gs pos="8367">
                        <a:schemeClr val="tx1"/>
                      </a:gs>
                      <a:gs pos="31000">
                        <a:schemeClr val="tx1"/>
                      </a:gs>
                    </a:gsLst>
                    <a:lin ang="5400000" scaled="0"/>
                  </a:gradFill>
                </a:rPr>
              </a:br>
              <a:r>
                <a:rPr lang="en-US" sz="1400" dirty="0">
                  <a:gradFill>
                    <a:gsLst>
                      <a:gs pos="8367">
                        <a:schemeClr val="tx1"/>
                      </a:gs>
                      <a:gs pos="31000">
                        <a:schemeClr val="tx1"/>
                      </a:gs>
                    </a:gsLst>
                    <a:lin ang="5400000" scaled="0"/>
                  </a:gradFill>
                </a:rPr>
                <a:t>Microsoft Graph APIs</a:t>
              </a:r>
            </a:p>
          </p:txBody>
        </p:sp>
        <p:sp>
          <p:nvSpPr>
            <p:cNvPr id="32"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7848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061552" y="2092071"/>
            <a:ext cx="8065722" cy="1162049"/>
          </a:xfrm>
        </p:spPr>
        <p:txBody>
          <a:bodyPr/>
          <a:lstStyle/>
          <a:p>
            <a:r>
              <a:rPr lang="en-US" dirty="0">
                <a:gradFill>
                  <a:gsLst>
                    <a:gs pos="64516">
                      <a:schemeClr val="bg1"/>
                    </a:gs>
                    <a:gs pos="53000">
                      <a:schemeClr val="bg1"/>
                    </a:gs>
                  </a:gsLst>
                  <a:lin ang="5400000" scaled="0"/>
                </a:gradFill>
              </a:rPr>
              <a:t>Distribution</a:t>
            </a:r>
          </a:p>
        </p:txBody>
      </p:sp>
      <p:grpSp>
        <p:nvGrpSpPr>
          <p:cNvPr id="6" name="Group 5"/>
          <p:cNvGrpSpPr/>
          <p:nvPr/>
        </p:nvGrpSpPr>
        <p:grpSpPr>
          <a:xfrm>
            <a:off x="7505498" y="3029255"/>
            <a:ext cx="4421939" cy="3536416"/>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sp>
        <p:nvSpPr>
          <p:cNvPr id="14" name="Freeform 9"/>
          <p:cNvSpPr>
            <a:spLocks/>
          </p:cNvSpPr>
          <p:nvPr/>
        </p:nvSpPr>
        <p:spPr bwMode="auto">
          <a:xfrm>
            <a:off x="413867" y="1816491"/>
            <a:ext cx="1109348" cy="170214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1" name="Freeform 70"/>
          <p:cNvSpPr>
            <a:spLocks noChangeAspect="1" noEditPoints="1"/>
          </p:cNvSpPr>
          <p:nvPr/>
        </p:nvSpPr>
        <p:spPr bwMode="black">
          <a:xfrm>
            <a:off x="427869" y="6346823"/>
            <a:ext cx="989743" cy="21884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nvGrpSpPr>
          <p:cNvPr id="72" name="Group 71"/>
          <p:cNvGrpSpPr/>
          <p:nvPr/>
        </p:nvGrpSpPr>
        <p:grpSpPr>
          <a:xfrm>
            <a:off x="10655005" y="167118"/>
            <a:ext cx="1506833" cy="287338"/>
            <a:chOff x="10837817" y="167118"/>
            <a:chExt cx="1506833" cy="287338"/>
          </a:xfrm>
        </p:grpSpPr>
        <p:sp>
          <p:nvSpPr>
            <p:cNvPr id="73" name="TextBox 72"/>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Open platform</a:t>
              </a:r>
            </a:p>
          </p:txBody>
        </p:sp>
        <p:sp>
          <p:nvSpPr>
            <p:cNvPr id="74" name="Freeform 73"/>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7357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90848" y="4533654"/>
            <a:ext cx="5794884" cy="69966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pic>
        <p:nvPicPr>
          <p:cNvPr id="600" name="Picture 599"/>
          <p:cNvPicPr>
            <a:picLocks noChangeAspect="1"/>
          </p:cNvPicPr>
          <p:nvPr/>
        </p:nvPicPr>
        <p:blipFill rotWithShape="1">
          <a:blip r:embed="rId3"/>
          <a:srcRect l="2581" t="21929" b="7069"/>
          <a:stretch/>
        </p:blipFill>
        <p:spPr>
          <a:xfrm>
            <a:off x="290848" y="1318072"/>
            <a:ext cx="5797296" cy="3225479"/>
          </a:xfrm>
          <a:prstGeom prst="rect">
            <a:avLst/>
          </a:prstGeom>
        </p:spPr>
      </p:pic>
      <p:sp>
        <p:nvSpPr>
          <p:cNvPr id="2" name="Title 1"/>
          <p:cNvSpPr>
            <a:spLocks noGrp="1"/>
          </p:cNvSpPr>
          <p:nvPr>
            <p:ph type="title"/>
          </p:nvPr>
        </p:nvSpPr>
        <p:spPr/>
        <p:txBody>
          <a:bodyPr/>
          <a:lstStyle/>
          <a:p>
            <a:r>
              <a:rPr lang="en-US" dirty="0"/>
              <a:t>Distribution choices</a:t>
            </a:r>
          </a:p>
        </p:txBody>
      </p:sp>
      <p:sp>
        <p:nvSpPr>
          <p:cNvPr id="10" name="Rectangle 9"/>
          <p:cNvSpPr/>
          <p:nvPr/>
        </p:nvSpPr>
        <p:spPr bwMode="auto">
          <a:xfrm>
            <a:off x="6085732" y="225161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92568" y="5263339"/>
            <a:ext cx="11631127" cy="792379"/>
            <a:chOff x="294159" y="5511798"/>
            <a:chExt cx="11869129" cy="808592"/>
          </a:xfrm>
        </p:grpSpPr>
        <p:sp>
          <p:nvSpPr>
            <p:cNvPr id="19" name="Rectangle 18"/>
            <p:cNvSpPr/>
            <p:nvPr/>
          </p:nvSpPr>
          <p:spPr bwMode="auto">
            <a:xfrm>
              <a:off x="294159" y="5511798"/>
              <a:ext cx="11869129"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22" name="Rectangle 21"/>
          <p:cNvSpPr/>
          <p:nvPr/>
        </p:nvSpPr>
        <p:spPr bwMode="auto">
          <a:xfrm>
            <a:off x="6130534" y="4533654"/>
            <a:ext cx="5794884" cy="69966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Add-in catalog</a:t>
            </a:r>
          </a:p>
        </p:txBody>
      </p:sp>
      <p:grpSp>
        <p:nvGrpSpPr>
          <p:cNvPr id="601" name="Group 600"/>
          <p:cNvGrpSpPr/>
          <p:nvPr/>
        </p:nvGrpSpPr>
        <p:grpSpPr>
          <a:xfrm>
            <a:off x="6133977" y="1318072"/>
            <a:ext cx="5791441" cy="3215582"/>
            <a:chOff x="6133977" y="1318072"/>
            <a:chExt cx="5791441" cy="3215582"/>
          </a:xfrm>
        </p:grpSpPr>
        <p:sp>
          <p:nvSpPr>
            <p:cNvPr id="283" name="Rectangle 282"/>
            <p:cNvSpPr/>
            <p:nvPr/>
          </p:nvSpPr>
          <p:spPr bwMode="auto">
            <a:xfrm>
              <a:off x="6133977" y="1318072"/>
              <a:ext cx="5791441" cy="3215582"/>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15" name="Picture 314"/>
            <p:cNvPicPr>
              <a:picLocks noChangeAspect="1"/>
            </p:cNvPicPr>
            <p:nvPr/>
          </p:nvPicPr>
          <p:blipFill rotWithShape="1">
            <a:blip r:embed="rId4"/>
            <a:srcRect l="10391" t="14555" r="10290" b="11372"/>
            <a:stretch/>
          </p:blipFill>
          <p:spPr>
            <a:xfrm>
              <a:off x="8536566" y="1532716"/>
              <a:ext cx="2978780" cy="2786294"/>
            </a:xfrm>
            <a:prstGeom prst="rect">
              <a:avLst/>
            </a:prstGeom>
          </p:spPr>
        </p:pic>
        <p:pic>
          <p:nvPicPr>
            <p:cNvPr id="331" name="Picture 330"/>
            <p:cNvPicPr>
              <a:picLocks noChangeAspect="1"/>
            </p:cNvPicPr>
            <p:nvPr/>
          </p:nvPicPr>
          <p:blipFill rotWithShape="1">
            <a:blip r:embed="rId5"/>
            <a:srcRect l="29368" t="10043" r="29477" b="8995"/>
            <a:stretch/>
          </p:blipFill>
          <p:spPr>
            <a:xfrm>
              <a:off x="6710163" y="1585592"/>
              <a:ext cx="1416331" cy="2786294"/>
            </a:xfrm>
            <a:prstGeom prst="rect">
              <a:avLst/>
            </a:prstGeom>
          </p:spPr>
        </p:pic>
      </p:grpSp>
      <p:grpSp>
        <p:nvGrpSpPr>
          <p:cNvPr id="18" name="Group 17"/>
          <p:cNvGrpSpPr/>
          <p:nvPr/>
        </p:nvGrpSpPr>
        <p:grpSpPr>
          <a:xfrm>
            <a:off x="10655005" y="167118"/>
            <a:ext cx="1506833" cy="287338"/>
            <a:chOff x="10837817" y="167118"/>
            <a:chExt cx="1506833" cy="287338"/>
          </a:xfrm>
        </p:grpSpPr>
        <p:sp>
          <p:nvSpPr>
            <p:cNvPr id="20" name="TextBox 19"/>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Distribution</a:t>
              </a:r>
            </a:p>
          </p:txBody>
        </p:sp>
        <p:sp>
          <p:nvSpPr>
            <p:cNvPr id="21" name="Freeform 20"/>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2421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900"/>
                                        <p:tgtEl>
                                          <p:spTgt spid="1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1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16"/>
                                        </p:tgtEl>
                                      </p:cBhvr>
                                      <p:by x="80000" y="80000"/>
                                    </p:animScale>
                                  </p:childTnLst>
                                </p:cTn>
                              </p:par>
                              <p:par>
                                <p:cTn id="12" presetID="10" presetClass="entr" presetSubtype="0" fill="hold" grpId="0" nodeType="withEffect">
                                  <p:stCondLst>
                                    <p:cond delay="6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900"/>
                                        <p:tgtEl>
                                          <p:spTgt spid="22"/>
                                        </p:tgtEl>
                                      </p:cBhvr>
                                    </p:animEffect>
                                  </p:childTnLst>
                                </p:cTn>
                              </p:par>
                              <p:par>
                                <p:cTn id="15" presetID="63" presetClass="path" presetSubtype="0" decel="100000" fill="hold" grpId="1" nodeType="withEffect">
                                  <p:stCondLst>
                                    <p:cond delay="600"/>
                                  </p:stCondLst>
                                  <p:childTnLst>
                                    <p:animMotion origin="layout" path="M -0.02413 4.2079E-6 L 2.18024E-6 4.2079E-6 " pathEditMode="relative" rAng="0" ptsTypes="AA">
                                      <p:cBhvr>
                                        <p:cTn id="16" dur="900" fill="hold"/>
                                        <p:tgtEl>
                                          <p:spTgt spid="22"/>
                                        </p:tgtEl>
                                        <p:attrNameLst>
                                          <p:attrName>ppt_x</p:attrName>
                                          <p:attrName>ppt_y</p:attrName>
                                        </p:attrNameLst>
                                      </p:cBhvr>
                                      <p:rCtr x="1200" y="0"/>
                                    </p:animMotion>
                                  </p:childTnLst>
                                </p:cTn>
                              </p:par>
                              <p:par>
                                <p:cTn id="17" presetID="6" presetClass="emph" presetSubtype="0" accel="100000" autoRev="1" fill="hold" grpId="2" nodeType="withEffect">
                                  <p:stCondLst>
                                    <p:cond delay="0"/>
                                  </p:stCondLst>
                                  <p:childTnLst>
                                    <p:animScale>
                                      <p:cBhvr>
                                        <p:cTn id="18" dur="600" fill="hold"/>
                                        <p:tgtEl>
                                          <p:spTgt spid="22"/>
                                        </p:tgtEl>
                                      </p:cBhvr>
                                      <p:by x="80000" y="80000"/>
                                    </p:animScale>
                                  </p:childTnLst>
                                </p:cTn>
                              </p:par>
                              <p:par>
                                <p:cTn id="19" presetID="10" presetClass="entr" presetSubtype="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00"/>
                                        <p:tgtEl>
                                          <p:spTgt spid="6"/>
                                        </p:tgtEl>
                                      </p:cBhvr>
                                    </p:animEffect>
                                  </p:childTnLst>
                                </p:cTn>
                              </p:par>
                              <p:par>
                                <p:cTn id="22" presetID="63" presetClass="path" presetSubtype="0" decel="100000" fill="hold" nodeType="withEffect">
                                  <p:stCondLst>
                                    <p:cond delay="500"/>
                                  </p:stCondLst>
                                  <p:childTnLst>
                                    <p:animMotion origin="layout" path="M -0.02409 -1.48148E-6 L -1.938E-6 -1.48148E-6 " pathEditMode="relative" rAng="0" ptsTypes="AA">
                                      <p:cBhvr>
                                        <p:cTn id="23" dur="900" fill="hold"/>
                                        <p:tgtEl>
                                          <p:spTgt spid="6"/>
                                        </p:tgtEl>
                                        <p:attrNameLst>
                                          <p:attrName>ppt_x</p:attrName>
                                          <p:attrName>ppt_y</p:attrName>
                                        </p:attrNameLst>
                                      </p:cBhvr>
                                      <p:rCtr x="1198" y="0"/>
                                    </p:animMotion>
                                  </p:childTnLst>
                                </p:cTn>
                              </p:par>
                              <p:par>
                                <p:cTn id="24" presetID="6" presetClass="emph" presetSubtype="0" accel="100000" autoRev="1" fill="hold" nodeType="withEffect">
                                  <p:stCondLst>
                                    <p:cond delay="0"/>
                                  </p:stCondLst>
                                  <p:childTnLst>
                                    <p:animScale>
                                      <p:cBhvr>
                                        <p:cTn id="25" dur="500" fill="hold"/>
                                        <p:tgtEl>
                                          <p:spTgt spid="6"/>
                                        </p:tgtEl>
                                      </p:cBhvr>
                                      <p:by x="80000" y="80000"/>
                                    </p:animScale>
                                  </p:childTnLst>
                                </p:cTn>
                              </p:par>
                              <p:par>
                                <p:cTn id="26" presetID="10" presetClass="entr" presetSubtype="0" fill="hold" nodeType="withEffect">
                                  <p:stCondLst>
                                    <p:cond delay="500"/>
                                  </p:stCondLst>
                                  <p:childTnLst>
                                    <p:set>
                                      <p:cBhvr>
                                        <p:cTn id="27" dur="1" fill="hold">
                                          <p:stCondLst>
                                            <p:cond delay="0"/>
                                          </p:stCondLst>
                                        </p:cTn>
                                        <p:tgtEl>
                                          <p:spTgt spid="600"/>
                                        </p:tgtEl>
                                        <p:attrNameLst>
                                          <p:attrName>style.visibility</p:attrName>
                                        </p:attrNameLst>
                                      </p:cBhvr>
                                      <p:to>
                                        <p:strVal val="visible"/>
                                      </p:to>
                                    </p:set>
                                    <p:animEffect transition="in" filter="fade">
                                      <p:cBhvr>
                                        <p:cTn id="28" dur="900"/>
                                        <p:tgtEl>
                                          <p:spTgt spid="600"/>
                                        </p:tgtEl>
                                      </p:cBhvr>
                                    </p:animEffect>
                                  </p:childTnLst>
                                </p:cTn>
                              </p:par>
                              <p:par>
                                <p:cTn id="29" presetID="63" presetClass="path" presetSubtype="0" decel="100000" fill="hold" nodeType="withEffect">
                                  <p:stCondLst>
                                    <p:cond delay="500"/>
                                  </p:stCondLst>
                                  <p:childTnLst>
                                    <p:animMotion origin="layout" path="M -0.02412 4.2079E-6 L -2.20832E-6 4.2079E-6 " pathEditMode="relative" rAng="0" ptsTypes="AA">
                                      <p:cBhvr>
                                        <p:cTn id="30" dur="900" fill="hold"/>
                                        <p:tgtEl>
                                          <p:spTgt spid="600"/>
                                        </p:tgtEl>
                                        <p:attrNameLst>
                                          <p:attrName>ppt_x</p:attrName>
                                          <p:attrName>ppt_y</p:attrName>
                                        </p:attrNameLst>
                                      </p:cBhvr>
                                      <p:rCtr x="1200" y="0"/>
                                    </p:animMotion>
                                  </p:childTnLst>
                                </p:cTn>
                              </p:par>
                              <p:par>
                                <p:cTn id="31" presetID="6" presetClass="emph" presetSubtype="0" accel="100000" autoRev="1" fill="hold" nodeType="withEffect">
                                  <p:stCondLst>
                                    <p:cond delay="0"/>
                                  </p:stCondLst>
                                  <p:childTnLst>
                                    <p:animScale>
                                      <p:cBhvr>
                                        <p:cTn id="32" dur="500" fill="hold"/>
                                        <p:tgtEl>
                                          <p:spTgt spid="600"/>
                                        </p:tgtEl>
                                      </p:cBhvr>
                                      <p:by x="80000" y="80000"/>
                                    </p:animScale>
                                  </p:childTnLst>
                                </p:cTn>
                              </p:par>
                              <p:par>
                                <p:cTn id="33" presetID="10" presetClass="entr" presetSubtype="0" fill="hold" nodeType="withEffect">
                                  <p:stCondLst>
                                    <p:cond delay="600"/>
                                  </p:stCondLst>
                                  <p:childTnLst>
                                    <p:set>
                                      <p:cBhvr>
                                        <p:cTn id="34" dur="1" fill="hold">
                                          <p:stCondLst>
                                            <p:cond delay="0"/>
                                          </p:stCondLst>
                                        </p:cTn>
                                        <p:tgtEl>
                                          <p:spTgt spid="601"/>
                                        </p:tgtEl>
                                        <p:attrNameLst>
                                          <p:attrName>style.visibility</p:attrName>
                                        </p:attrNameLst>
                                      </p:cBhvr>
                                      <p:to>
                                        <p:strVal val="visible"/>
                                      </p:to>
                                    </p:set>
                                    <p:animEffect transition="in" filter="fade">
                                      <p:cBhvr>
                                        <p:cTn id="35" dur="900"/>
                                        <p:tgtEl>
                                          <p:spTgt spid="601"/>
                                        </p:tgtEl>
                                      </p:cBhvr>
                                    </p:animEffect>
                                  </p:childTnLst>
                                </p:cTn>
                              </p:par>
                              <p:par>
                                <p:cTn id="36" presetID="63" presetClass="path" presetSubtype="0" decel="100000" fill="hold" nodeType="withEffect">
                                  <p:stCondLst>
                                    <p:cond delay="600"/>
                                  </p:stCondLst>
                                  <p:childTnLst>
                                    <p:animMotion origin="layout" path="M -0.02413 4.2079E-6 L 2.18024E-6 4.2079E-6 " pathEditMode="relative" rAng="0" ptsTypes="AA">
                                      <p:cBhvr>
                                        <p:cTn id="37" dur="900" fill="hold"/>
                                        <p:tgtEl>
                                          <p:spTgt spid="601"/>
                                        </p:tgtEl>
                                        <p:attrNameLst>
                                          <p:attrName>ppt_x</p:attrName>
                                          <p:attrName>ppt_y</p:attrName>
                                        </p:attrNameLst>
                                      </p:cBhvr>
                                      <p:rCtr x="1200" y="0"/>
                                    </p:animMotion>
                                  </p:childTnLst>
                                </p:cTn>
                              </p:par>
                              <p:par>
                                <p:cTn id="38" presetID="6" presetClass="emph" presetSubtype="0" accel="100000" autoRev="1" fill="hold" nodeType="withEffect">
                                  <p:stCondLst>
                                    <p:cond delay="0"/>
                                  </p:stCondLst>
                                  <p:childTnLst>
                                    <p:animScale>
                                      <p:cBhvr>
                                        <p:cTn id="39" dur="600" fill="hold"/>
                                        <p:tgtEl>
                                          <p:spTgt spid="60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p:cNvSpPr/>
          <p:nvPr/>
        </p:nvSpPr>
        <p:spPr bwMode="auto">
          <a:xfrm>
            <a:off x="5514066" y="6386743"/>
            <a:ext cx="1120239" cy="286283"/>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 name="Title 3"/>
          <p:cNvSpPr>
            <a:spLocks noGrp="1"/>
          </p:cNvSpPr>
          <p:nvPr>
            <p:ph type="title"/>
          </p:nvPr>
        </p:nvSpPr>
        <p:spPr>
          <a:xfrm>
            <a:off x="269169" y="1188523"/>
            <a:ext cx="11650488" cy="2139432"/>
          </a:xfrm>
        </p:spPr>
        <p:txBody>
          <a:bodyPr/>
          <a:lstStyle/>
          <a:p>
            <a:r>
              <a:rPr lang="en-US" dirty="0">
                <a:gradFill>
                  <a:gsLst>
                    <a:gs pos="67000">
                      <a:schemeClr val="bg1"/>
                    </a:gs>
                    <a:gs pos="82258">
                      <a:schemeClr val="bg1"/>
                    </a:gs>
                  </a:gsLst>
                  <a:lin ang="5400000" scaled="0"/>
                </a:gradFill>
              </a:rPr>
              <a:t>Office 365 </a:t>
            </a:r>
            <a:br>
              <a:rPr lang="en-US" dirty="0">
                <a:gradFill>
                  <a:gsLst>
                    <a:gs pos="67000">
                      <a:schemeClr val="bg1"/>
                    </a:gs>
                    <a:gs pos="82258">
                      <a:schemeClr val="bg1"/>
                    </a:gs>
                  </a:gsLst>
                  <a:lin ang="5400000" scaled="0"/>
                </a:gradFill>
              </a:rPr>
            </a:br>
            <a:r>
              <a:rPr lang="en-US" dirty="0">
                <a:gradFill>
                  <a:gsLst>
                    <a:gs pos="67000">
                      <a:schemeClr val="bg1"/>
                    </a:gs>
                    <a:gs pos="82258">
                      <a:schemeClr val="bg1"/>
                    </a:gs>
                  </a:gsLst>
                  <a:lin ang="5400000" scaled="0"/>
                </a:gradFill>
              </a:rPr>
              <a:t>Development</a:t>
            </a:r>
          </a:p>
        </p:txBody>
      </p:sp>
      <p:grpSp>
        <p:nvGrpSpPr>
          <p:cNvPr id="23" name="Group 22"/>
          <p:cNvGrpSpPr/>
          <p:nvPr/>
        </p:nvGrpSpPr>
        <p:grpSpPr>
          <a:xfrm>
            <a:off x="6334020" y="3367055"/>
            <a:ext cx="5406710" cy="3193414"/>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sp>
          <p:nvSpPr>
            <p:cNvPr id="22" name="TextBox 21"/>
            <p:cNvSpPr txBox="1"/>
            <p:nvPr/>
          </p:nvSpPr>
          <p:spPr>
            <a:xfrm>
              <a:off x="6402829" y="3765574"/>
              <a:ext cx="3191579" cy="1911292"/>
            </a:xfrm>
            <a:prstGeom prst="rect">
              <a:avLst/>
            </a:prstGeom>
            <a:noFill/>
          </p:spPr>
          <p:txBody>
            <a:bodyPr wrap="none" lIns="0" tIns="0" rIns="0" bIns="0" rtlCol="0">
              <a:spAutoFit/>
            </a:bodyPr>
            <a:lstStyle/>
            <a:p>
              <a:pPr defTabSz="914180">
                <a:lnSpc>
                  <a:spcPct val="90000"/>
                </a:lnSpc>
              </a:pPr>
              <a:r>
                <a:rPr lang="en-US" sz="13525" dirty="0">
                  <a:gradFill>
                    <a:gsLst>
                      <a:gs pos="3187">
                        <a:srgbClr val="D83B01"/>
                      </a:gs>
                      <a:gs pos="14000">
                        <a:srgbClr val="D83B0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Tree>
    <p:extLst>
      <p:ext uri="{BB962C8B-B14F-4D97-AF65-F5344CB8AC3E}">
        <p14:creationId xmlns:p14="http://schemas.microsoft.com/office/powerpoint/2010/main" val="245839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190452"/>
            <a:ext cx="8558867" cy="1627632"/>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add-ins</a:t>
            </a:r>
          </a:p>
        </p:txBody>
      </p:sp>
      <p:sp>
        <p:nvSpPr>
          <p:cNvPr id="2" name="Title 1"/>
          <p:cNvSpPr>
            <a:spLocks noGrp="1"/>
          </p:cNvSpPr>
          <p:nvPr>
            <p:ph type="title"/>
          </p:nvPr>
        </p:nvSpPr>
        <p:spPr/>
        <p:txBody>
          <a:bodyPr/>
          <a:lstStyle/>
          <a:p>
            <a:r>
              <a:rPr lang="en-US" dirty="0"/>
              <a:t>Corporate add-in catalog</a:t>
            </a:r>
          </a:p>
        </p:txBody>
      </p:sp>
      <p:sp>
        <p:nvSpPr>
          <p:cNvPr id="21" name="Rectangle 20"/>
          <p:cNvSpPr/>
          <p:nvPr/>
        </p:nvSpPr>
        <p:spPr bwMode="auto">
          <a:xfrm>
            <a:off x="2764440" y="2870070"/>
            <a:ext cx="8558867" cy="1627632"/>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add-ins</a:t>
            </a:r>
          </a:p>
        </p:txBody>
      </p:sp>
      <p:sp>
        <p:nvSpPr>
          <p:cNvPr id="22" name="Rectangle 21"/>
          <p:cNvSpPr/>
          <p:nvPr/>
        </p:nvSpPr>
        <p:spPr bwMode="auto">
          <a:xfrm>
            <a:off x="2764440" y="4549687"/>
            <a:ext cx="8558867" cy="1627632"/>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1904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287007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32" name="Rectangle 31"/>
          <p:cNvSpPr/>
          <p:nvPr/>
        </p:nvSpPr>
        <p:spPr bwMode="auto">
          <a:xfrm>
            <a:off x="0" y="982096"/>
            <a:ext cx="430665" cy="58759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27" name="Group 26"/>
          <p:cNvGrpSpPr/>
          <p:nvPr/>
        </p:nvGrpSpPr>
        <p:grpSpPr>
          <a:xfrm>
            <a:off x="432670" y="4549687"/>
            <a:ext cx="2331768" cy="1627632"/>
            <a:chOff x="432670" y="4917987"/>
            <a:chExt cx="2331768" cy="1633166"/>
          </a:xfrm>
        </p:grpSpPr>
        <p:sp>
          <p:nvSpPr>
            <p:cNvPr id="18" name="Rectangle 17"/>
            <p:cNvSpPr/>
            <p:nvPr/>
          </p:nvSpPr>
          <p:spPr bwMode="auto">
            <a:xfrm>
              <a:off x="432670" y="4919986"/>
              <a:ext cx="2331768" cy="163116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6841" y="4917987"/>
              <a:ext cx="1499876" cy="1336507"/>
              <a:chOff x="525" y="3160"/>
              <a:chExt cx="964" cy="859"/>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46" name="Group 45"/>
          <p:cNvGrpSpPr/>
          <p:nvPr/>
        </p:nvGrpSpPr>
        <p:grpSpPr>
          <a:xfrm>
            <a:off x="10655005" y="167118"/>
            <a:ext cx="1506833" cy="287338"/>
            <a:chOff x="10837817" y="167118"/>
            <a:chExt cx="1506833" cy="287338"/>
          </a:xfrm>
        </p:grpSpPr>
        <p:sp>
          <p:nvSpPr>
            <p:cNvPr id="50" name="TextBox 49"/>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Distribution</a:t>
              </a:r>
            </a:p>
          </p:txBody>
        </p:sp>
        <p:sp>
          <p:nvSpPr>
            <p:cNvPr id="51" name="Freeform 50"/>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5381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09 -1.11111E-6 L -3.94634E-6 -1.11111E-6 " pathEditMode="relative" rAng="0" ptsTypes="AA">
                                      <p:cBhvr>
                                        <p:cTn id="9" dur="900" fill="hold"/>
                                        <p:tgtEl>
                                          <p:spTgt spid="28"/>
                                        </p:tgtEl>
                                        <p:attrNameLst>
                                          <p:attrName>ppt_x</p:attrName>
                                          <p:attrName>ppt_y</p:attrName>
                                        </p:attrNameLst>
                                      </p:cBhvr>
                                      <p:rCtr x="1198"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09 1.48148E-6 L -3.94634E-6 1.48148E-6 " pathEditMode="relative" rAng="0" ptsTypes="AA">
                                      <p:cBhvr>
                                        <p:cTn id="16" dur="900" fill="hold"/>
                                        <p:tgtEl>
                                          <p:spTgt spid="29"/>
                                        </p:tgtEl>
                                        <p:attrNameLst>
                                          <p:attrName>ppt_x</p:attrName>
                                          <p:attrName>ppt_y</p:attrName>
                                        </p:attrNameLst>
                                      </p:cBhvr>
                                      <p:rCtr x="1198"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10" presetClass="entr" presetSubtype="0" fill="hold" nodeType="withEffect">
                                  <p:stCondLst>
                                    <p:cond delay="7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900"/>
                                        <p:tgtEl>
                                          <p:spTgt spid="27"/>
                                        </p:tgtEl>
                                      </p:cBhvr>
                                    </p:animEffect>
                                  </p:childTnLst>
                                </p:cTn>
                              </p:par>
                              <p:par>
                                <p:cTn id="22" presetID="63" presetClass="path" presetSubtype="0" decel="100000" fill="hold" nodeType="withEffect">
                                  <p:stCondLst>
                                    <p:cond delay="700"/>
                                  </p:stCondLst>
                                  <p:childTnLst>
                                    <p:animMotion origin="layout" path="M -0.02409 -4.44444E-6 L -3.94634E-6 -4.44444E-6 " pathEditMode="relative" rAng="0" ptsTypes="AA">
                                      <p:cBhvr>
                                        <p:cTn id="23" dur="900" fill="hold"/>
                                        <p:tgtEl>
                                          <p:spTgt spid="27"/>
                                        </p:tgtEl>
                                        <p:attrNameLst>
                                          <p:attrName>ppt_x</p:attrName>
                                          <p:attrName>ppt_y</p:attrName>
                                        </p:attrNameLst>
                                      </p:cBhvr>
                                      <p:rCtr x="1198" y="0"/>
                                    </p:animMotion>
                                  </p:childTnLst>
                                </p:cTn>
                              </p:par>
                              <p:par>
                                <p:cTn id="24" presetID="6" presetClass="emph" presetSubtype="0" accel="100000" autoRev="1" fill="hold" nodeType="withEffect">
                                  <p:stCondLst>
                                    <p:cond delay="0"/>
                                  </p:stCondLst>
                                  <p:childTnLst>
                                    <p:animScale>
                                      <p:cBhvr>
                                        <p:cTn id="25" dur="600" fill="hold"/>
                                        <p:tgtEl>
                                          <p:spTgt spid="27"/>
                                        </p:tgtEl>
                                      </p:cBhvr>
                                      <p:by x="80000" y="80000"/>
                                    </p:animScale>
                                  </p:childTnLst>
                                </p:cTn>
                              </p:par>
                              <p:par>
                                <p:cTn id="26" presetID="2" presetClass="entr" presetSubtype="2" decel="100000" fill="hold" grpId="0" nodeType="withEffect">
                                  <p:stCondLst>
                                    <p:cond delay="150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1+#ppt_w/2"/>
                                          </p:val>
                                        </p:tav>
                                        <p:tav tm="100000">
                                          <p:val>
                                            <p:strVal val="#ppt_x"/>
                                          </p:val>
                                        </p:tav>
                                      </p:tavLst>
                                    </p:anim>
                                    <p:anim calcmode="lin" valueType="num">
                                      <p:cBhvr additive="base">
                                        <p:cTn id="29" dur="500" fill="hold"/>
                                        <p:tgtEl>
                                          <p:spTgt spid="20"/>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16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17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061552" y="2071773"/>
            <a:ext cx="7169531" cy="1162049"/>
          </a:xfrm>
        </p:spPr>
        <p:txBody>
          <a:bodyPr/>
          <a:lstStyle/>
          <a:p>
            <a:r>
              <a:rPr lang="en-US" dirty="0"/>
              <a:t>Resources</a:t>
            </a:r>
          </a:p>
        </p:txBody>
      </p:sp>
      <p:grpSp>
        <p:nvGrpSpPr>
          <p:cNvPr id="49" name="Group 48"/>
          <p:cNvGrpSpPr/>
          <p:nvPr/>
        </p:nvGrpSpPr>
        <p:grpSpPr>
          <a:xfrm>
            <a:off x="6379138" y="3884876"/>
            <a:ext cx="5361591" cy="2680796"/>
            <a:chOff x="4664075" y="3040063"/>
            <a:chExt cx="7315200" cy="3657601"/>
          </a:xfrm>
        </p:grpSpPr>
        <p:grpSp>
          <p:nvGrpSpPr>
            <p:cNvPr id="48" name="Group 47"/>
            <p:cNvGrpSpPr/>
            <p:nvPr/>
          </p:nvGrpSpPr>
          <p:grpSpPr>
            <a:xfrm>
              <a:off x="7318375" y="3040063"/>
              <a:ext cx="4660900" cy="3657601"/>
              <a:chOff x="7318375" y="3040063"/>
              <a:chExt cx="4660900" cy="3657601"/>
            </a:xfrm>
          </p:grpSpPr>
          <p:sp>
            <p:nvSpPr>
              <p:cNvPr id="9"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3"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4"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5"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6"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7"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8"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9"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0"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1"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2"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3"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4"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5"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6"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7"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8"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9"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0"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1"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2"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3"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4"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5"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6"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2" name="Rectangle 41"/>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p:cNvGrpSpPr/>
            <p:nvPr/>
          </p:nvGrpSpPr>
          <p:grpSpPr>
            <a:xfrm>
              <a:off x="4664075" y="4286961"/>
              <a:ext cx="5793411" cy="2392930"/>
              <a:chOff x="4664075" y="4286961"/>
              <a:chExt cx="5793411" cy="2392930"/>
            </a:xfrm>
          </p:grpSpPr>
          <p:pic>
            <p:nvPicPr>
              <p:cNvPr id="39" name="Picture 38"/>
              <p:cNvPicPr>
                <a:picLocks noChangeAspect="1"/>
              </p:cNvPicPr>
              <p:nvPr/>
            </p:nvPicPr>
            <p:blipFill>
              <a:blip r:embed="rId2"/>
              <a:stretch>
                <a:fillRect/>
              </a:stretch>
            </p:blipFill>
            <p:spPr>
              <a:xfrm flipH="1">
                <a:off x="4664075" y="4286961"/>
                <a:ext cx="5793411" cy="2392930"/>
              </a:xfrm>
              <a:prstGeom prst="rect">
                <a:avLst/>
              </a:prstGeom>
            </p:spPr>
          </p:pic>
          <p:pic>
            <p:nvPicPr>
              <p:cNvPr id="44" name="Picture 43"/>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45" name="Rectangle 44"/>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sp>
        <p:nvSpPr>
          <p:cNvPr id="54" name="Text To Outline"/>
          <p:cNvSpPr/>
          <p:nvPr/>
        </p:nvSpPr>
        <p:spPr bwMode="auto">
          <a:xfrm>
            <a:off x="510053" y="1786705"/>
            <a:ext cx="1310615" cy="1732186"/>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16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sz="4704" dirty="0"/>
              <a:t>http://dev.office.com</a:t>
            </a:r>
          </a:p>
        </p:txBody>
      </p:sp>
      <p:sp>
        <p:nvSpPr>
          <p:cNvPr id="9" name="Text Placeholder 8"/>
          <p:cNvSpPr>
            <a:spLocks noGrp="1"/>
          </p:cNvSpPr>
          <p:nvPr>
            <p:ph type="body" sz="quarter" idx="4294967295"/>
          </p:nvPr>
        </p:nvSpPr>
        <p:spPr>
          <a:xfrm>
            <a:off x="1189038" y="1447800"/>
            <a:ext cx="3556000" cy="4491038"/>
          </a:xfrm>
        </p:spPr>
        <p:txBody>
          <a:bodyPr lIns="0"/>
          <a:lstStyle/>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Opportunity</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Getting started</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Transform</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Resources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Showcase</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Documentation</a:t>
            </a:r>
          </a:p>
        </p:txBody>
      </p:sp>
      <p:pic>
        <p:nvPicPr>
          <p:cNvPr id="4" name="Picture 3"/>
          <p:cNvPicPr>
            <a:picLocks noChangeAspect="1"/>
          </p:cNvPicPr>
          <p:nvPr/>
        </p:nvPicPr>
        <p:blipFill rotWithShape="1">
          <a:blip r:embed="rId3"/>
          <a:srcRect b="22665"/>
          <a:stretch/>
        </p:blipFill>
        <p:spPr>
          <a:xfrm>
            <a:off x="4758597" y="1447800"/>
            <a:ext cx="6992078" cy="4685861"/>
          </a:xfrm>
          <a:prstGeom prst="rect">
            <a:avLst/>
          </a:prstGeom>
        </p:spPr>
      </p:pic>
      <p:grpSp>
        <p:nvGrpSpPr>
          <p:cNvPr id="6" name="Group 5"/>
          <p:cNvGrpSpPr/>
          <p:nvPr/>
        </p:nvGrpSpPr>
        <p:grpSpPr>
          <a:xfrm>
            <a:off x="510697" y="1585884"/>
            <a:ext cx="343378" cy="343378"/>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1" name="Group 10"/>
          <p:cNvGrpSpPr/>
          <p:nvPr/>
        </p:nvGrpSpPr>
        <p:grpSpPr>
          <a:xfrm>
            <a:off x="510697" y="2331231"/>
            <a:ext cx="364194" cy="36419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4" name="Group 13"/>
          <p:cNvGrpSpPr/>
          <p:nvPr/>
        </p:nvGrpSpPr>
        <p:grpSpPr>
          <a:xfrm>
            <a:off x="510697" y="3097394"/>
            <a:ext cx="364194" cy="36419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7" name="Group 16"/>
          <p:cNvGrpSpPr/>
          <p:nvPr/>
        </p:nvGrpSpPr>
        <p:grpSpPr>
          <a:xfrm>
            <a:off x="510697" y="3863557"/>
            <a:ext cx="364194" cy="364194"/>
            <a:chOff x="457580" y="2341896"/>
            <a:chExt cx="364194" cy="364194"/>
          </a:xfrm>
        </p:grpSpPr>
        <p:sp>
          <p:nvSpPr>
            <p:cNvPr id="18" name="Oval 17"/>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ight Arrow 18"/>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0" name="Group 19"/>
          <p:cNvGrpSpPr/>
          <p:nvPr/>
        </p:nvGrpSpPr>
        <p:grpSpPr>
          <a:xfrm>
            <a:off x="510697" y="4629720"/>
            <a:ext cx="364194" cy="364194"/>
            <a:chOff x="457580" y="2341896"/>
            <a:chExt cx="364194" cy="364194"/>
          </a:xfrm>
        </p:grpSpPr>
        <p:sp>
          <p:nvSpPr>
            <p:cNvPr id="21" name="Oval 20"/>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Right Arrow 21"/>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3" name="Group 22"/>
          <p:cNvGrpSpPr/>
          <p:nvPr/>
        </p:nvGrpSpPr>
        <p:grpSpPr>
          <a:xfrm>
            <a:off x="510697" y="5395884"/>
            <a:ext cx="364194" cy="364194"/>
            <a:chOff x="457580" y="2341896"/>
            <a:chExt cx="364194" cy="364194"/>
          </a:xfrm>
        </p:grpSpPr>
        <p:sp>
          <p:nvSpPr>
            <p:cNvPr id="24" name="Oval 23"/>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Right Arrow 24"/>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7" name="Group 26"/>
          <p:cNvGrpSpPr/>
          <p:nvPr/>
        </p:nvGrpSpPr>
        <p:grpSpPr>
          <a:xfrm>
            <a:off x="10791526" y="169934"/>
            <a:ext cx="1527049" cy="287338"/>
            <a:chOff x="10634789" y="167118"/>
            <a:chExt cx="1527049" cy="287338"/>
          </a:xfrm>
        </p:grpSpPr>
        <p:sp>
          <p:nvSpPr>
            <p:cNvPr id="30" name="Text To Outline"/>
            <p:cNvSpPr/>
            <p:nvPr/>
          </p:nvSpPr>
          <p:spPr bwMode="auto">
            <a:xfrm>
              <a:off x="10634789" y="273827"/>
              <a:ext cx="124988" cy="165191"/>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1" name="TextBox 30"/>
            <p:cNvSpPr txBox="1"/>
            <p:nvPr/>
          </p:nvSpPr>
          <p:spPr>
            <a:xfrm>
              <a:off x="10655005" y="167118"/>
              <a:ext cx="1506833"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Resources</a:t>
              </a:r>
            </a:p>
          </p:txBody>
        </p:sp>
      </p:grpSp>
    </p:spTree>
    <p:extLst>
      <p:ext uri="{BB962C8B-B14F-4D97-AF65-F5344CB8AC3E}">
        <p14:creationId xmlns:p14="http://schemas.microsoft.com/office/powerpoint/2010/main" val="611466079"/>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Virtual academy courses</a:t>
            </a:r>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648068173"/>
              </p:ext>
            </p:extLst>
          </p:nvPr>
        </p:nvGraphicFramePr>
        <p:xfrm>
          <a:off x="436562" y="1435100"/>
          <a:ext cx="11542713" cy="3924299"/>
        </p:xfrm>
        <a:graphic>
          <a:graphicData uri="http://schemas.openxmlformats.org/drawingml/2006/table">
            <a:tbl>
              <a:tblPr firstRow="1" bandRow="1">
                <a:tableStyleId>{5C22544A-7EE6-4342-B048-85BDC9FD1C3A}</a:tableStyleId>
              </a:tblPr>
              <a:tblGrid>
                <a:gridCol w="11542713">
                  <a:extLst>
                    <a:ext uri="{9D8B030D-6E8A-4147-A177-3AD203B41FA5}">
                      <a16:colId xmlns:a16="http://schemas.microsoft.com/office/drawing/2014/main" val="1253488153"/>
                    </a:ext>
                  </a:extLst>
                </a:gridCol>
              </a:tblGrid>
              <a:tr h="843627">
                <a:tc>
                  <a:txBody>
                    <a:bodyPr/>
                    <a:lstStyle/>
                    <a:p>
                      <a:r>
                        <a:rPr lang="en-US" sz="2400" dirty="0">
                          <a:gradFill>
                            <a:gsLst>
                              <a:gs pos="2917">
                                <a:schemeClr val="bg1"/>
                              </a:gs>
                              <a:gs pos="30000">
                                <a:schemeClr val="bg1"/>
                              </a:gs>
                            </a:gsLst>
                            <a:lin ang="5400000" scaled="0"/>
                          </a:gradFill>
                        </a:rPr>
                        <a:t>Office 365 Development</a:t>
                      </a:r>
                    </a:p>
                  </a:txBody>
                  <a:tcPr marL="182880" marR="91403" marT="45701" marB="45701" anchor="ctr">
                    <a:solidFill>
                      <a:schemeClr val="tx2"/>
                    </a:solidFill>
                  </a:tcPr>
                </a:tc>
                <a:extLst>
                  <a:ext uri="{0D108BD9-81ED-4DB2-BD59-A6C34878D82A}">
                    <a16:rowId xmlns:a16="http://schemas.microsoft.com/office/drawing/2014/main" val="829859176"/>
                  </a:ext>
                </a:extLst>
              </a:tr>
              <a:tr h="440096">
                <a:tc>
                  <a:txBody>
                    <a:bodyPr/>
                    <a:lstStyle/>
                    <a:p>
                      <a:r>
                        <a:rPr lang="en-US" sz="1600" b="1"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1: Introduction</a:t>
                      </a:r>
                      <a:r>
                        <a:rPr lang="en-US" sz="1600" b="1" baseline="0" dirty="0">
                          <a:gradFill>
                            <a:gsLst>
                              <a:gs pos="2917">
                                <a:schemeClr val="tx1"/>
                              </a:gs>
                              <a:gs pos="30000">
                                <a:schemeClr val="tx1"/>
                              </a:gs>
                            </a:gsLst>
                            <a:lin ang="5400000" scaled="0"/>
                          </a:gradFill>
                        </a:rPr>
                        <a:t> to </a:t>
                      </a:r>
                      <a:r>
                        <a:rPr lang="en-US" sz="1600" b="1" dirty="0">
                          <a:gradFill>
                            <a:gsLst>
                              <a:gs pos="2917">
                                <a:schemeClr val="tx1"/>
                              </a:gs>
                              <a:gs pos="30000">
                                <a:schemeClr val="tx1"/>
                              </a:gs>
                            </a:gsLst>
                            <a:lin ang="5400000" scaled="0"/>
                          </a:gradFill>
                        </a:rPr>
                        <a:t>Office 365 Development</a:t>
                      </a:r>
                    </a:p>
                  </a:txBody>
                  <a:tcPr marL="182880" marR="91403" marT="45701" marB="45701" anchor="ctr">
                    <a:solidFill>
                      <a:schemeClr val="tx2">
                        <a:alpha val="20000"/>
                      </a:schemeClr>
                    </a:solidFill>
                  </a:tcPr>
                </a:tc>
                <a:extLst>
                  <a:ext uri="{0D108BD9-81ED-4DB2-BD59-A6C34878D82A}">
                    <a16:rowId xmlns:a16="http://schemas.microsoft.com/office/drawing/2014/main" val="1946132611"/>
                  </a:ext>
                </a:extLst>
              </a:tr>
              <a:tr h="440096">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2: Deep dive into the Office</a:t>
                      </a:r>
                      <a:r>
                        <a:rPr lang="en-US" sz="1600" b="0" baseline="0" dirty="0">
                          <a:gradFill>
                            <a:gsLst>
                              <a:gs pos="2917">
                                <a:schemeClr val="tx1"/>
                              </a:gs>
                              <a:gs pos="30000">
                                <a:schemeClr val="tx1"/>
                              </a:gs>
                            </a:gsLst>
                            <a:lin ang="5400000" scaled="0"/>
                          </a:gradFill>
                        </a:rPr>
                        <a:t> 365 add-in model</a:t>
                      </a:r>
                      <a:endParaRPr lang="en-US" sz="1600" b="0" dirty="0">
                        <a:gradFill>
                          <a:gsLst>
                            <a:gs pos="2917">
                              <a:schemeClr val="tx1"/>
                            </a:gs>
                            <a:gs pos="30000">
                              <a:schemeClr val="tx1"/>
                            </a:gs>
                          </a:gsLst>
                          <a:lin ang="5400000" scaled="0"/>
                        </a:gradFill>
                      </a:endParaRPr>
                    </a:p>
                  </a:txBody>
                  <a:tcPr marL="182880" marR="91403" marT="45701" marB="45701" anchor="ctr">
                    <a:solidFill>
                      <a:schemeClr val="tx2">
                        <a:alpha val="10000"/>
                      </a:schemeClr>
                    </a:solidFill>
                  </a:tcPr>
                </a:tc>
                <a:extLst>
                  <a:ext uri="{0D108BD9-81ED-4DB2-BD59-A6C34878D82A}">
                    <a16:rowId xmlns:a16="http://schemas.microsoft.com/office/drawing/2014/main" val="3204002662"/>
                  </a:ext>
                </a:extLst>
              </a:tr>
              <a:tr h="44009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dirty="0">
                          <a:gradFill>
                            <a:gsLst>
                              <a:gs pos="2917">
                                <a:schemeClr val="tx1"/>
                              </a:gs>
                              <a:gs pos="30000">
                                <a:schemeClr val="tx1"/>
                              </a:gs>
                            </a:gsLst>
                            <a:lin ang="5400000" scaled="0"/>
                          </a:gradFill>
                        </a:rPr>
                        <a:t>3: Deep Dive into integrating Office 365 APIs with your standalone web application development</a:t>
                      </a:r>
                      <a:endParaRPr lang="en-US" sz="1600" b="0" dirty="0">
                        <a:gradFill>
                          <a:gsLst>
                            <a:gs pos="2917">
                              <a:schemeClr val="tx1"/>
                            </a:gs>
                            <a:gs pos="30000">
                              <a:schemeClr val="tx1"/>
                            </a:gs>
                          </a:gsLst>
                          <a:lin ang="5400000" scaled="0"/>
                        </a:gradFill>
                      </a:endParaRPr>
                    </a:p>
                  </a:txBody>
                  <a:tcPr marL="182880" marR="91403" marT="45701" marB="45701" anchor="ctr">
                    <a:solidFill>
                      <a:schemeClr val="tx2">
                        <a:alpha val="20000"/>
                      </a:schemeClr>
                    </a:solidFill>
                  </a:tcPr>
                </a:tc>
                <a:extLst>
                  <a:ext uri="{0D108BD9-81ED-4DB2-BD59-A6C34878D82A}">
                    <a16:rowId xmlns:a16="http://schemas.microsoft.com/office/drawing/2014/main" val="4266278162"/>
                  </a:ext>
                </a:extLst>
              </a:tr>
              <a:tr h="44009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4: </a:t>
                      </a:r>
                      <a:r>
                        <a:rPr lang="en-US" sz="1600" dirty="0">
                          <a:gradFill>
                            <a:gsLst>
                              <a:gs pos="2917">
                                <a:schemeClr val="tx1"/>
                              </a:gs>
                              <a:gs pos="30000">
                                <a:schemeClr val="tx1"/>
                              </a:gs>
                            </a:gsLst>
                            <a:lin ang="5400000" scaled="0"/>
                          </a:gradFill>
                        </a:rPr>
                        <a:t>Deep Dive into integrating Office 365 APIs with your mobile device development</a:t>
                      </a:r>
                    </a:p>
                  </a:txBody>
                  <a:tcPr marL="182880" marR="91403" marT="45701" marB="45701" anchor="ctr">
                    <a:solidFill>
                      <a:schemeClr val="tx2">
                        <a:alpha val="10000"/>
                      </a:schemeClr>
                    </a:solidFill>
                  </a:tcPr>
                </a:tc>
                <a:extLst>
                  <a:ext uri="{0D108BD9-81ED-4DB2-BD59-A6C34878D82A}">
                    <a16:rowId xmlns:a16="http://schemas.microsoft.com/office/drawing/2014/main" val="10004"/>
                  </a:ext>
                </a:extLst>
              </a:tr>
              <a:tr h="44009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5:</a:t>
                      </a:r>
                      <a:r>
                        <a:rPr lang="en-US" sz="1600" b="0" baseline="0" dirty="0">
                          <a:gradFill>
                            <a:gsLst>
                              <a:gs pos="2917">
                                <a:schemeClr val="tx1"/>
                              </a:gs>
                              <a:gs pos="30000">
                                <a:schemeClr val="tx1"/>
                              </a:gs>
                            </a:gsLst>
                            <a:lin ang="5400000" scaled="0"/>
                          </a:gradFill>
                        </a:rPr>
                        <a:t> Shipping your Office 365 add-in to the Office Store</a:t>
                      </a:r>
                      <a:endParaRPr lang="en-US" sz="1600" b="0" dirty="0">
                        <a:gradFill>
                          <a:gsLst>
                            <a:gs pos="2917">
                              <a:schemeClr val="tx1"/>
                            </a:gs>
                            <a:gs pos="30000">
                              <a:schemeClr val="tx1"/>
                            </a:gs>
                          </a:gsLst>
                          <a:lin ang="5400000" scaled="0"/>
                        </a:gradFill>
                      </a:endParaRPr>
                    </a:p>
                  </a:txBody>
                  <a:tcPr marL="182880" marR="91403" marT="45701" marB="45701" anchor="ctr">
                    <a:solidFill>
                      <a:schemeClr val="tx2">
                        <a:alpha val="20000"/>
                      </a:schemeClr>
                    </a:solidFill>
                  </a:tcPr>
                </a:tc>
                <a:extLst>
                  <a:ext uri="{0D108BD9-81ED-4DB2-BD59-A6C34878D82A}">
                    <a16:rowId xmlns:a16="http://schemas.microsoft.com/office/drawing/2014/main" val="10005"/>
                  </a:ext>
                </a:extLst>
              </a:tr>
              <a:tr h="44009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6: Deep dive into the building blocks and services of the SharePoint platform</a:t>
                      </a:r>
                    </a:p>
                  </a:txBody>
                  <a:tcPr marL="182880" marR="91403" marT="45701" marB="45701" anchor="ctr">
                    <a:solidFill>
                      <a:schemeClr val="tx2">
                        <a:alpha val="10000"/>
                      </a:schemeClr>
                    </a:solidFill>
                  </a:tcPr>
                </a:tc>
                <a:extLst>
                  <a:ext uri="{0D108BD9-81ED-4DB2-BD59-A6C34878D82A}">
                    <a16:rowId xmlns:a16="http://schemas.microsoft.com/office/drawing/2014/main" val="10006"/>
                  </a:ext>
                </a:extLst>
              </a:tr>
              <a:tr h="44009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gradFill>
                            <a:gsLst>
                              <a:gs pos="2917">
                                <a:schemeClr val="tx1"/>
                              </a:gs>
                              <a:gs pos="30000">
                                <a:schemeClr val="tx1"/>
                              </a:gs>
                            </a:gsLst>
                            <a:lin ang="5400000" scaled="0"/>
                          </a:gradFill>
                        </a:rPr>
                        <a:t>Course</a:t>
                      </a:r>
                      <a:r>
                        <a:rPr lang="en-US" sz="1600" b="1" baseline="0" dirty="0">
                          <a:gradFill>
                            <a:gsLst>
                              <a:gs pos="2917">
                                <a:schemeClr val="tx1"/>
                              </a:gs>
                              <a:gs pos="30000">
                                <a:schemeClr val="tx1"/>
                              </a:gs>
                            </a:gsLst>
                            <a:lin ang="5400000" scaled="0"/>
                          </a:gradFill>
                        </a:rPr>
                        <a:t> </a:t>
                      </a:r>
                      <a:r>
                        <a:rPr lang="en-US" sz="1600" b="0" dirty="0">
                          <a:gradFill>
                            <a:gsLst>
                              <a:gs pos="2917">
                                <a:schemeClr val="tx1"/>
                              </a:gs>
                              <a:gs pos="30000">
                                <a:schemeClr val="tx1"/>
                              </a:gs>
                            </a:gsLst>
                            <a:lin ang="5400000" scaled="0"/>
                          </a:gradFill>
                        </a:rPr>
                        <a:t>7: Deep Dive into Office 365 Development on non-Microsoft Stack</a:t>
                      </a:r>
                    </a:p>
                  </a:txBody>
                  <a:tcPr marL="182880" marR="91403" marT="45701" marB="45701" anchor="ctr">
                    <a:solidFill>
                      <a:schemeClr val="tx2">
                        <a:alpha val="20000"/>
                      </a:schemeClr>
                    </a:solidFill>
                  </a:tcPr>
                </a:tc>
                <a:extLst>
                  <a:ext uri="{0D108BD9-81ED-4DB2-BD59-A6C34878D82A}">
                    <a16:rowId xmlns:a16="http://schemas.microsoft.com/office/drawing/2014/main" val="10007"/>
                  </a:ext>
                </a:extLst>
              </a:tr>
            </a:tbl>
          </a:graphicData>
        </a:graphic>
      </p:graphicFrame>
      <p:sp>
        <p:nvSpPr>
          <p:cNvPr id="4" name="TextBox 3"/>
          <p:cNvSpPr txBox="1"/>
          <p:nvPr/>
        </p:nvSpPr>
        <p:spPr>
          <a:xfrm>
            <a:off x="232756" y="5605323"/>
            <a:ext cx="12020204" cy="615377"/>
          </a:xfrm>
          <a:prstGeom prst="rect">
            <a:avLst/>
          </a:prstGeom>
          <a:noFill/>
        </p:spPr>
        <p:txBody>
          <a:bodyPr wrap="square" lIns="179238" tIns="143391" rIns="179238" bIns="143391" rtlCol="0">
            <a:spAutoFit/>
          </a:bodyPr>
          <a:lstStyle/>
          <a:p>
            <a:pPr algn="ctr">
              <a:lnSpc>
                <a:spcPct val="90000"/>
              </a:lnSpc>
              <a:spcAft>
                <a:spcPts val="588"/>
              </a:spcAft>
            </a:pPr>
            <a:r>
              <a:rPr lang="en-US" sz="2352" dirty="0">
                <a:gradFill>
                  <a:gsLst>
                    <a:gs pos="2917">
                      <a:schemeClr val="accent4"/>
                    </a:gs>
                    <a:gs pos="30000">
                      <a:schemeClr val="accent4"/>
                    </a:gs>
                  </a:gsLst>
                  <a:lin ang="5400000" scaled="0"/>
                </a:gradFill>
                <a:hlinkClick r:id="rId2"/>
              </a:rPr>
              <a:t>http://dev.office.com/training</a:t>
            </a:r>
            <a:r>
              <a:rPr lang="en-US" sz="2352" dirty="0">
                <a:gradFill>
                  <a:gsLst>
                    <a:gs pos="2917">
                      <a:schemeClr val="accent4"/>
                    </a:gs>
                    <a:gs pos="30000">
                      <a:schemeClr val="accent4"/>
                    </a:gs>
                  </a:gsLst>
                  <a:lin ang="5400000" scaled="0"/>
                </a:gradFill>
              </a:rPr>
              <a:t> </a:t>
            </a:r>
          </a:p>
        </p:txBody>
      </p:sp>
      <p:grpSp>
        <p:nvGrpSpPr>
          <p:cNvPr id="9" name="Group 8"/>
          <p:cNvGrpSpPr/>
          <p:nvPr/>
        </p:nvGrpSpPr>
        <p:grpSpPr>
          <a:xfrm>
            <a:off x="10791526" y="169934"/>
            <a:ext cx="1527049" cy="287338"/>
            <a:chOff x="10634789" y="167118"/>
            <a:chExt cx="1527049" cy="287338"/>
          </a:xfrm>
        </p:grpSpPr>
        <p:sp>
          <p:nvSpPr>
            <p:cNvPr id="11" name="Text To Outline"/>
            <p:cNvSpPr/>
            <p:nvPr/>
          </p:nvSpPr>
          <p:spPr bwMode="auto">
            <a:xfrm>
              <a:off x="10634789" y="273827"/>
              <a:ext cx="124988" cy="165191"/>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2" name="TextBox 11"/>
            <p:cNvSpPr txBox="1"/>
            <p:nvPr/>
          </p:nvSpPr>
          <p:spPr>
            <a:xfrm>
              <a:off x="10655005" y="167118"/>
              <a:ext cx="1506833"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Resources</a:t>
              </a:r>
            </a:p>
          </p:txBody>
        </p:sp>
      </p:grpSp>
    </p:spTree>
    <p:extLst>
      <p:ext uri="{BB962C8B-B14F-4D97-AF65-F5344CB8AC3E}">
        <p14:creationId xmlns:p14="http://schemas.microsoft.com/office/powerpoint/2010/main" val="183089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dirty="0"/>
              <a:t>http://blogs.office.com</a:t>
            </a:r>
            <a:endParaRPr lang="en-US" sz="4704" dirty="0"/>
          </a:p>
        </p:txBody>
      </p:sp>
      <p:sp>
        <p:nvSpPr>
          <p:cNvPr id="9" name="Text Placeholder 8"/>
          <p:cNvSpPr>
            <a:spLocks noGrp="1"/>
          </p:cNvSpPr>
          <p:nvPr>
            <p:ph type="body" sz="quarter" idx="4294967295"/>
          </p:nvPr>
        </p:nvSpPr>
        <p:spPr>
          <a:xfrm>
            <a:off x="1189038" y="1447800"/>
            <a:ext cx="4652962" cy="4490460"/>
          </a:xfrm>
        </p:spPr>
        <p:txBody>
          <a:bodyPr lIns="0"/>
          <a:lstStyle/>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Office 365 news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Dev announcements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Events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Garage series videos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Weekly podcast</a:t>
            </a:r>
          </a:p>
          <a:p>
            <a:pPr marL="0" indent="0">
              <a:spcAft>
                <a:spcPts val="1800"/>
              </a:spcAft>
              <a:buNone/>
            </a:pPr>
            <a:endParaRPr lang="en-US" sz="3200" dirty="0">
              <a:gradFill>
                <a:gsLst>
                  <a:gs pos="2917">
                    <a:schemeClr val="tx1">
                      <a:lumMod val="90000"/>
                      <a:lumOff val="10000"/>
                    </a:schemeClr>
                  </a:gs>
                  <a:gs pos="30000">
                    <a:schemeClr val="tx1">
                      <a:lumMod val="90000"/>
                      <a:lumOff val="10000"/>
                    </a:schemeClr>
                  </a:gs>
                </a:gsLst>
                <a:lin ang="5400000" scaled="0"/>
              </a:gradFill>
            </a:endParaRPr>
          </a:p>
        </p:txBody>
      </p:sp>
      <p:grpSp>
        <p:nvGrpSpPr>
          <p:cNvPr id="6" name="Group 5"/>
          <p:cNvGrpSpPr/>
          <p:nvPr/>
        </p:nvGrpSpPr>
        <p:grpSpPr>
          <a:xfrm>
            <a:off x="510697" y="1585884"/>
            <a:ext cx="343378" cy="343378"/>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1" name="Group 10"/>
          <p:cNvGrpSpPr/>
          <p:nvPr/>
        </p:nvGrpSpPr>
        <p:grpSpPr>
          <a:xfrm>
            <a:off x="510697" y="2331231"/>
            <a:ext cx="364194" cy="36419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4" name="Group 13"/>
          <p:cNvGrpSpPr/>
          <p:nvPr/>
        </p:nvGrpSpPr>
        <p:grpSpPr>
          <a:xfrm>
            <a:off x="510697" y="3097394"/>
            <a:ext cx="364194" cy="36419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7" name="Group 16"/>
          <p:cNvGrpSpPr/>
          <p:nvPr/>
        </p:nvGrpSpPr>
        <p:grpSpPr>
          <a:xfrm>
            <a:off x="510697" y="3863557"/>
            <a:ext cx="364194" cy="364194"/>
            <a:chOff x="457580" y="2341896"/>
            <a:chExt cx="364194" cy="364194"/>
          </a:xfrm>
        </p:grpSpPr>
        <p:sp>
          <p:nvSpPr>
            <p:cNvPr id="18" name="Oval 17"/>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ight Arrow 18"/>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0" name="Group 19"/>
          <p:cNvGrpSpPr/>
          <p:nvPr/>
        </p:nvGrpSpPr>
        <p:grpSpPr>
          <a:xfrm>
            <a:off x="510697" y="4629720"/>
            <a:ext cx="364194" cy="364194"/>
            <a:chOff x="457580" y="2341896"/>
            <a:chExt cx="364194" cy="364194"/>
          </a:xfrm>
        </p:grpSpPr>
        <p:sp>
          <p:nvSpPr>
            <p:cNvPr id="21" name="Oval 20"/>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Right Arrow 21"/>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pic>
        <p:nvPicPr>
          <p:cNvPr id="26" name="Picture 25"/>
          <p:cNvPicPr>
            <a:picLocks noChangeAspect="1"/>
          </p:cNvPicPr>
          <p:nvPr/>
        </p:nvPicPr>
        <p:blipFill>
          <a:blip r:embed="rId3"/>
          <a:stretch>
            <a:fillRect/>
          </a:stretch>
        </p:blipFill>
        <p:spPr>
          <a:xfrm>
            <a:off x="6311181" y="1189176"/>
            <a:ext cx="5488758" cy="4558275"/>
          </a:xfrm>
          <a:prstGeom prst="rect">
            <a:avLst/>
          </a:prstGeom>
          <a:ln>
            <a:solidFill>
              <a:schemeClr val="accent4"/>
            </a:solidFill>
          </a:ln>
        </p:spPr>
      </p:pic>
      <p:grpSp>
        <p:nvGrpSpPr>
          <p:cNvPr id="24" name="Group 23"/>
          <p:cNvGrpSpPr/>
          <p:nvPr/>
        </p:nvGrpSpPr>
        <p:grpSpPr>
          <a:xfrm>
            <a:off x="10791526" y="169934"/>
            <a:ext cx="1527049" cy="287338"/>
            <a:chOff x="10634789" y="167118"/>
            <a:chExt cx="1527049" cy="287338"/>
          </a:xfrm>
        </p:grpSpPr>
        <p:sp>
          <p:nvSpPr>
            <p:cNvPr id="25" name="Text To Outline"/>
            <p:cNvSpPr/>
            <p:nvPr/>
          </p:nvSpPr>
          <p:spPr bwMode="auto">
            <a:xfrm>
              <a:off x="10634789" y="273827"/>
              <a:ext cx="124988" cy="165191"/>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0" name="TextBox 29"/>
            <p:cNvSpPr txBox="1"/>
            <p:nvPr/>
          </p:nvSpPr>
          <p:spPr>
            <a:xfrm>
              <a:off x="10655005" y="167118"/>
              <a:ext cx="1506833"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Resources</a:t>
              </a:r>
            </a:p>
          </p:txBody>
        </p:sp>
      </p:grpSp>
    </p:spTree>
    <p:extLst>
      <p:ext uri="{BB962C8B-B14F-4D97-AF65-F5344CB8AC3E}">
        <p14:creationId xmlns:p14="http://schemas.microsoft.com/office/powerpoint/2010/main" val="129490580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dirty="0"/>
              <a:t>http://www.office.com/roadmap</a:t>
            </a:r>
            <a:endParaRPr lang="en-US" sz="4704" dirty="0"/>
          </a:p>
        </p:txBody>
      </p:sp>
      <p:sp>
        <p:nvSpPr>
          <p:cNvPr id="9" name="Text Placeholder 8"/>
          <p:cNvSpPr>
            <a:spLocks noGrp="1"/>
          </p:cNvSpPr>
          <p:nvPr>
            <p:ph type="body" sz="quarter" idx="4294967295"/>
          </p:nvPr>
        </p:nvSpPr>
        <p:spPr>
          <a:xfrm>
            <a:off x="1189038" y="1447800"/>
            <a:ext cx="4181475" cy="2173288"/>
          </a:xfrm>
        </p:spPr>
        <p:txBody>
          <a:bodyPr lIns="0"/>
          <a:lstStyle/>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Monthly updates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Developer features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Associated blog posts</a:t>
            </a:r>
          </a:p>
        </p:txBody>
      </p:sp>
      <p:grpSp>
        <p:nvGrpSpPr>
          <p:cNvPr id="6" name="Group 5"/>
          <p:cNvGrpSpPr/>
          <p:nvPr/>
        </p:nvGrpSpPr>
        <p:grpSpPr>
          <a:xfrm>
            <a:off x="510697" y="1585884"/>
            <a:ext cx="343378" cy="343378"/>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1" name="Group 10"/>
          <p:cNvGrpSpPr/>
          <p:nvPr/>
        </p:nvGrpSpPr>
        <p:grpSpPr>
          <a:xfrm>
            <a:off x="510697" y="2331231"/>
            <a:ext cx="364194" cy="36419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4" name="Group 13"/>
          <p:cNvGrpSpPr/>
          <p:nvPr/>
        </p:nvGrpSpPr>
        <p:grpSpPr>
          <a:xfrm>
            <a:off x="510697" y="3097394"/>
            <a:ext cx="364194" cy="36419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pic>
        <p:nvPicPr>
          <p:cNvPr id="23" name="Picture 22" descr="Screen Shot 2014-06-26 at 4.28.51 PM.png"/>
          <p:cNvPicPr>
            <a:picLocks noChangeAspect="1"/>
          </p:cNvPicPr>
          <p:nvPr/>
        </p:nvPicPr>
        <p:blipFill rotWithShape="1">
          <a:blip r:embed="rId3">
            <a:extLst>
              <a:ext uri="{28A0092B-C50C-407E-A947-70E740481C1C}">
                <a14:useLocalDpi xmlns:a14="http://schemas.microsoft.com/office/drawing/2010/main" val="0"/>
              </a:ext>
            </a:extLst>
          </a:blip>
          <a:srcRect l="1078" t="12702" r="25125" b="9437"/>
          <a:stretch/>
        </p:blipFill>
        <p:spPr>
          <a:xfrm>
            <a:off x="5580901" y="1419329"/>
            <a:ext cx="6079274" cy="4008796"/>
          </a:xfrm>
          <a:prstGeom prst="rect">
            <a:avLst/>
          </a:prstGeom>
        </p:spPr>
      </p:pic>
      <p:grpSp>
        <p:nvGrpSpPr>
          <p:cNvPr id="18" name="Group 17"/>
          <p:cNvGrpSpPr/>
          <p:nvPr/>
        </p:nvGrpSpPr>
        <p:grpSpPr>
          <a:xfrm>
            <a:off x="10791526" y="169934"/>
            <a:ext cx="1527049" cy="287338"/>
            <a:chOff x="10634789" y="167118"/>
            <a:chExt cx="1527049" cy="287338"/>
          </a:xfrm>
        </p:grpSpPr>
        <p:sp>
          <p:nvSpPr>
            <p:cNvPr id="19" name="Text To Outline"/>
            <p:cNvSpPr/>
            <p:nvPr/>
          </p:nvSpPr>
          <p:spPr bwMode="auto">
            <a:xfrm>
              <a:off x="10634789" y="273827"/>
              <a:ext cx="124988" cy="165191"/>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0" name="TextBox 19"/>
            <p:cNvSpPr txBox="1"/>
            <p:nvPr/>
          </p:nvSpPr>
          <p:spPr>
            <a:xfrm>
              <a:off x="10655005" y="167118"/>
              <a:ext cx="1506833"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Resources</a:t>
              </a:r>
            </a:p>
          </p:txBody>
        </p:sp>
      </p:grpSp>
    </p:spTree>
    <p:extLst>
      <p:ext uri="{BB962C8B-B14F-4D97-AF65-F5344CB8AC3E}">
        <p14:creationId xmlns:p14="http://schemas.microsoft.com/office/powerpoint/2010/main" val="579610539"/>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438946" y="6386744"/>
            <a:ext cx="1355300" cy="378277"/>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83" name="Group 82"/>
          <p:cNvGrpSpPr/>
          <p:nvPr/>
        </p:nvGrpSpPr>
        <p:grpSpPr>
          <a:xfrm>
            <a:off x="4600217" y="3142361"/>
            <a:ext cx="2991441" cy="3666875"/>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grpSp>
      <p:sp>
        <p:nvSpPr>
          <p:cNvPr id="3" name="Rectangle 2"/>
          <p:cNvSpPr/>
          <p:nvPr/>
        </p:nvSpPr>
        <p:spPr bwMode="auto">
          <a:xfrm>
            <a:off x="0" y="1380"/>
            <a:ext cx="12188825" cy="2083334"/>
          </a:xfrm>
          <a:prstGeom prst="rect">
            <a:avLst/>
          </a:prstGeom>
          <a:gradFill>
            <a:gsLst>
              <a:gs pos="91246">
                <a:schemeClr val="bg1">
                  <a:alpha val="0"/>
                </a:schemeClr>
              </a:gs>
              <a:gs pos="58000">
                <a:schemeClr val="bg1">
                  <a:alpha val="57000"/>
                </a:schemeClr>
              </a:gs>
              <a:gs pos="20000">
                <a:schemeClr val="bg1"/>
              </a:gs>
            </a:gsLst>
            <a:lin ang="5400000" scaled="0"/>
          </a:gra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 name="Title 5"/>
          <p:cNvSpPr>
            <a:spLocks noGrp="1"/>
          </p:cNvSpPr>
          <p:nvPr>
            <p:ph type="title"/>
          </p:nvPr>
        </p:nvSpPr>
        <p:spPr/>
        <p:txBody>
          <a:bodyPr/>
          <a:lstStyle/>
          <a:p>
            <a:r>
              <a:rPr lang="en-US" dirty="0"/>
              <a:t>Developer Program launch</a:t>
            </a:r>
          </a:p>
        </p:txBody>
      </p:sp>
      <p:sp>
        <p:nvSpPr>
          <p:cNvPr id="7" name="Content Placeholder 6"/>
          <p:cNvSpPr>
            <a:spLocks noGrp="1"/>
          </p:cNvSpPr>
          <p:nvPr>
            <p:ph type="body" sz="quarter" idx="4294967295"/>
          </p:nvPr>
        </p:nvSpPr>
        <p:spPr>
          <a:xfrm>
            <a:off x="0" y="5094288"/>
            <a:ext cx="11944350" cy="619125"/>
          </a:xfrm>
          <a:prstGeom prst="rect">
            <a:avLst/>
          </a:prstGeom>
        </p:spPr>
        <p:txBody>
          <a:bodyPr/>
          <a:lstStyle/>
          <a:p>
            <a:pPr marL="0" indent="0" algn="ctr">
              <a:buNone/>
            </a:pPr>
            <a:r>
              <a:rPr lang="en-US" sz="3074" dirty="0">
                <a:hlinkClick r:id="rId3"/>
              </a:rPr>
              <a:t>http://dev.office.com/devprogram</a:t>
            </a:r>
            <a:r>
              <a:rPr lang="en-US" sz="3074" dirty="0"/>
              <a:t> </a:t>
            </a:r>
          </a:p>
        </p:txBody>
      </p:sp>
      <p:grpSp>
        <p:nvGrpSpPr>
          <p:cNvPr id="294" name="Group 293"/>
          <p:cNvGrpSpPr/>
          <p:nvPr/>
        </p:nvGrpSpPr>
        <p:grpSpPr>
          <a:xfrm>
            <a:off x="570124" y="2284164"/>
            <a:ext cx="2243806" cy="1876766"/>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rPr>
                <a:t>Email </a:t>
              </a:r>
              <a:br>
                <a:rPr lang="en-US" sz="1921" dirty="0">
                  <a:gradFill>
                    <a:gsLst>
                      <a:gs pos="28319">
                        <a:srgbClr val="000000"/>
                      </a:gs>
                      <a:gs pos="52212">
                        <a:srgbClr val="000000"/>
                      </a:gs>
                    </a:gsLst>
                    <a:lin ang="5400000" scaled="0"/>
                  </a:gradFill>
                </a:rPr>
              </a:br>
              <a:r>
                <a:rPr lang="en-US" sz="1921" dirty="0">
                  <a:gradFill>
                    <a:gsLst>
                      <a:gs pos="28319">
                        <a:srgbClr val="000000"/>
                      </a:gs>
                      <a:gs pos="52212">
                        <a:srgbClr val="000000"/>
                      </a:gs>
                    </a:gsLst>
                    <a:lin ang="5400000" scaled="0"/>
                  </a:gradFill>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7545" y="2306104"/>
            <a:ext cx="1577784" cy="2156327"/>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6" name="TextBox 1125"/>
              <p:cNvSpPr txBox="1"/>
              <p:nvPr/>
            </p:nvSpPr>
            <p:spPr>
              <a:xfrm>
                <a:off x="3534023" y="2405361"/>
                <a:ext cx="1223320" cy="489365"/>
              </a:xfrm>
              <a:prstGeom prst="rect">
                <a:avLst/>
              </a:prstGeom>
              <a:noFill/>
            </p:spPr>
            <p:txBody>
              <a:bodyPr wrap="square" lIns="0" tIns="143334" rIns="0" bIns="143334" rtlCol="0" anchor="ctr" anchorCtr="0">
                <a:spAutoFit/>
              </a:bodyPr>
              <a:lstStyle/>
              <a:p>
                <a:pPr algn="ctr" defTabSz="913766">
                  <a:lnSpc>
                    <a:spcPct val="90000"/>
                  </a:lnSpc>
                  <a:spcAft>
                    <a:spcPts val="588"/>
                  </a:spcAft>
                </a:pPr>
                <a:r>
                  <a:rPr lang="en-US" sz="1371" dirty="0">
                    <a:gradFill>
                      <a:gsLst>
                        <a:gs pos="28319">
                          <a:srgbClr val="000000"/>
                        </a:gs>
                        <a:gs pos="52212">
                          <a:srgbClr val="000000"/>
                        </a:gs>
                      </a:gsLst>
                      <a:lin ang="5400000" scaled="0"/>
                    </a:gradFill>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grpSp>
        </p:grpSp>
      </p:grpSp>
      <p:grpSp>
        <p:nvGrpSpPr>
          <p:cNvPr id="302" name="Group 301"/>
          <p:cNvGrpSpPr/>
          <p:nvPr/>
        </p:nvGrpSpPr>
        <p:grpSpPr>
          <a:xfrm>
            <a:off x="5438946" y="2238211"/>
            <a:ext cx="1577784" cy="1922720"/>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rPr>
                <a:t>Free </a:t>
              </a:r>
              <a:br>
                <a:rPr lang="en-US" sz="1921" dirty="0">
                  <a:gradFill>
                    <a:gsLst>
                      <a:gs pos="28319">
                        <a:srgbClr val="000000"/>
                      </a:gs>
                      <a:gs pos="52212">
                        <a:srgbClr val="000000"/>
                      </a:gs>
                    </a:gsLst>
                    <a:lin ang="5400000" scaled="0"/>
                  </a:gradFill>
                </a:rPr>
              </a:br>
              <a:r>
                <a:rPr lang="en-US" sz="1921" dirty="0">
                  <a:gradFill>
                    <a:gsLst>
                      <a:gs pos="28319">
                        <a:srgbClr val="000000"/>
                      </a:gs>
                      <a:gs pos="52212">
                        <a:srgbClr val="000000"/>
                      </a:gs>
                    </a:gsLst>
                    <a:lin ang="5400000" scaled="0"/>
                  </a:gradFill>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343" y="2238062"/>
            <a:ext cx="1709569" cy="1922870"/>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rPr>
                <a:t>Free </a:t>
              </a:r>
              <a:br>
                <a:rPr lang="en-US" sz="1921" dirty="0">
                  <a:gradFill>
                    <a:gsLst>
                      <a:gs pos="28319">
                        <a:srgbClr val="000000"/>
                      </a:gs>
                      <a:gs pos="52212">
                        <a:srgbClr val="000000"/>
                      </a:gs>
                    </a:gsLst>
                    <a:lin ang="5400000" scaled="0"/>
                  </a:gradFill>
                </a:rPr>
              </a:br>
              <a:r>
                <a:rPr lang="en-US" sz="1921" dirty="0">
                  <a:gradFill>
                    <a:gsLst>
                      <a:gs pos="28319">
                        <a:srgbClr val="000000"/>
                      </a:gs>
                      <a:gs pos="52212">
                        <a:srgbClr val="000000"/>
                      </a:gs>
                    </a:gsLst>
                    <a:lin ang="5400000" scaled="0"/>
                  </a:gradFill>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3530" y="2240782"/>
            <a:ext cx="1577784" cy="176645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grpSp>
        </p:grpSp>
      </p:grpSp>
    </p:spTree>
    <p:extLst>
      <p:ext uri="{BB962C8B-B14F-4D97-AF65-F5344CB8AC3E}">
        <p14:creationId xmlns:p14="http://schemas.microsoft.com/office/powerpoint/2010/main" val="75065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1088E-6 -0.08375 L 2.21088E-6 5.5833E-7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6688" y="1471302"/>
            <a:ext cx="3570821" cy="325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167" name="AutoShape 151"/>
          <p:cNvSpPr>
            <a:spLocks noChangeAspect="1" noChangeArrowheads="1" noTextEdit="1"/>
          </p:cNvSpPr>
          <p:nvPr/>
        </p:nvSpPr>
        <p:spPr bwMode="auto">
          <a:xfrm>
            <a:off x="8046016" y="4822569"/>
            <a:ext cx="3581494"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182" name="AutoShape 167"/>
          <p:cNvSpPr>
            <a:spLocks noChangeAspect="1" noChangeArrowheads="1" noTextEdit="1"/>
          </p:cNvSpPr>
          <p:nvPr/>
        </p:nvSpPr>
        <p:spPr bwMode="auto">
          <a:xfrm>
            <a:off x="6190468" y="4822569"/>
            <a:ext cx="1664960"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191" name="AutoShape 177"/>
          <p:cNvSpPr>
            <a:spLocks noChangeAspect="1" noChangeArrowheads="1" noTextEdit="1"/>
          </p:cNvSpPr>
          <p:nvPr/>
        </p:nvSpPr>
        <p:spPr bwMode="auto">
          <a:xfrm>
            <a:off x="4313576" y="4822569"/>
            <a:ext cx="1675633"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231" name="AutoShape 219"/>
          <p:cNvSpPr>
            <a:spLocks noChangeAspect="1" noChangeArrowheads="1" noTextEdit="1"/>
          </p:cNvSpPr>
          <p:nvPr/>
        </p:nvSpPr>
        <p:spPr bwMode="auto">
          <a:xfrm>
            <a:off x="2436686" y="3177428"/>
            <a:ext cx="1675634"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268" name="AutoShape 257"/>
          <p:cNvSpPr>
            <a:spLocks noChangeAspect="1" noChangeArrowheads="1" noTextEdit="1"/>
          </p:cNvSpPr>
          <p:nvPr/>
        </p:nvSpPr>
        <p:spPr bwMode="auto">
          <a:xfrm>
            <a:off x="571992" y="3177428"/>
            <a:ext cx="1663435"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9" name="AutoShape 3"/>
          <p:cNvSpPr>
            <a:spLocks noChangeAspect="1" noChangeArrowheads="1" noTextEdit="1"/>
          </p:cNvSpPr>
          <p:nvPr/>
        </p:nvSpPr>
        <p:spPr bwMode="auto">
          <a:xfrm>
            <a:off x="571992" y="1471300"/>
            <a:ext cx="1663436" cy="151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96" name="AutoShape 77"/>
          <p:cNvSpPr>
            <a:spLocks noChangeAspect="1" noChangeArrowheads="1" noTextEdit="1"/>
          </p:cNvSpPr>
          <p:nvPr/>
        </p:nvSpPr>
        <p:spPr bwMode="auto">
          <a:xfrm>
            <a:off x="4313578" y="1471303"/>
            <a:ext cx="1675632" cy="151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nvGrpSpPr>
          <p:cNvPr id="20" name="Group 19"/>
          <p:cNvGrpSpPr/>
          <p:nvPr/>
        </p:nvGrpSpPr>
        <p:grpSpPr>
          <a:xfrm>
            <a:off x="440076" y="1189425"/>
            <a:ext cx="5412644" cy="1827503"/>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79166" tIns="43910" rIns="87822" bIns="43910" numCol="1" anchor="ctr" anchorCtr="0" compatLnSpc="1">
              <a:prstTxWarp prst="textNoShape">
                <a:avLst/>
              </a:prstTxWarp>
            </a:bodyPr>
            <a:lstStyle/>
            <a:p>
              <a:pPr defTabSz="895816">
                <a:lnSpc>
                  <a:spcPct val="8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Office 365 Network</a:t>
              </a:r>
            </a:p>
            <a:p>
              <a:pPr defTabSz="895816">
                <a:lnSpc>
                  <a:spcPct val="80000"/>
                </a:lnSpc>
                <a:spcBef>
                  <a:spcPts val="575"/>
                </a:spcBef>
                <a:spcAft>
                  <a:spcPts val="575"/>
                </a:spcAft>
                <a:defRPr/>
              </a:pPr>
              <a:r>
                <a:rPr lang="en-US" sz="1763" dirty="0">
                  <a:solidFill>
                    <a:srgbClr val="404040"/>
                  </a:solidFill>
                  <a:hlinkClick r:id="rId3"/>
                </a:rPr>
                <a:t>https://www.yammer.com/itpronetwork</a:t>
              </a:r>
              <a:r>
                <a:rPr lang="en-US" sz="1763" dirty="0">
                  <a:solidFill>
                    <a:srgbClr val="404040"/>
                  </a:solidFill>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22" tIns="43910" rIns="87822" bIns="43910" numCol="1" anchor="t" anchorCtr="0" compatLnSpc="1">
              <a:prstTxWarp prst="textNoShape">
                <a:avLst/>
              </a:prstTxWarp>
            </a:bodyPr>
            <a:lstStyle/>
            <a:p>
              <a:pPr defTabSz="913766">
                <a:defRPr/>
              </a:pPr>
              <a:endParaRPr lang="en-US" sz="1729" kern="0" dirty="0">
                <a:solidFill>
                  <a:srgbClr val="505050"/>
                </a:solidFill>
              </a:endParaRPr>
            </a:p>
          </p:txBody>
        </p:sp>
      </p:grpSp>
      <p:grpSp>
        <p:nvGrpSpPr>
          <p:cNvPr id="22" name="Group 21"/>
          <p:cNvGrpSpPr/>
          <p:nvPr/>
        </p:nvGrpSpPr>
        <p:grpSpPr>
          <a:xfrm>
            <a:off x="8042425" y="1195671"/>
            <a:ext cx="3707106" cy="3548704"/>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43" name="Rectangle 103"/>
              <p:cNvSpPr/>
              <p:nvPr/>
            </p:nvSpPr>
            <p:spPr>
              <a:xfrm>
                <a:off x="8232083" y="2234890"/>
                <a:ext cx="3633944" cy="363592"/>
              </a:xfrm>
              <a:prstGeom prst="rect">
                <a:avLst/>
              </a:prstGeom>
            </p:spPr>
            <p:txBody>
              <a:bodyPr wrap="square" lIns="0" rIns="0" bIns="87822" anchor="b" anchorCtr="0">
                <a:spAutoFit/>
              </a:bodyPr>
              <a:lstStyle/>
              <a:p>
                <a:pPr algn="ctr" defTabSz="895816">
                  <a:lnSpc>
                    <a:spcPct val="80000"/>
                  </a:lnSpc>
                  <a:spcBef>
                    <a:spcPts val="575"/>
                  </a:spcBef>
                  <a:spcAft>
                    <a:spcPts val="575"/>
                  </a:spcAft>
                  <a:defRPr/>
                </a:pPr>
                <a:r>
                  <a:rPr lang="en-US" sz="1763" dirty="0">
                    <a:solidFill>
                      <a:schemeClr val="bg1"/>
                    </a:solidFill>
                    <a:hlinkClick r:id="rId4"/>
                  </a:rPr>
                  <a:t>@</a:t>
                </a:r>
                <a:r>
                  <a:rPr lang="en-US" sz="1763" dirty="0" err="1">
                    <a:solidFill>
                      <a:schemeClr val="bg1"/>
                    </a:solidFill>
                    <a:hlinkClick r:id="rId4"/>
                  </a:rPr>
                  <a:t>OfficeDev</a:t>
                </a:r>
                <a:r>
                  <a:rPr lang="en-US" sz="1763" dirty="0">
                    <a:solidFill>
                      <a:schemeClr val="bg1"/>
                    </a:solidFill>
                  </a:rPr>
                  <a:t> </a:t>
                </a:r>
              </a:p>
            </p:txBody>
          </p:sp>
          <p:sp>
            <p:nvSpPr>
              <p:cNvPr id="344" name="Rectangle 104"/>
              <p:cNvSpPr/>
              <p:nvPr/>
            </p:nvSpPr>
            <p:spPr>
              <a:xfrm>
                <a:off x="8247644" y="1490659"/>
                <a:ext cx="3644837" cy="863080"/>
              </a:xfrm>
              <a:prstGeom prst="rect">
                <a:avLst/>
              </a:prstGeom>
            </p:spPr>
            <p:txBody>
              <a:bodyPr wrap="square" lIns="175644" tIns="140515" rIns="175644" bIns="87822">
                <a:spAutoFit/>
              </a:bodyPr>
              <a:lstStyle/>
              <a:p>
                <a:pPr algn="ctr" defTabSz="895816">
                  <a:spcBef>
                    <a:spcPts val="575"/>
                  </a:spcBef>
                  <a:spcAft>
                    <a:spcPts val="575"/>
                  </a:spcAft>
                  <a:defRPr/>
                </a:pPr>
                <a:r>
                  <a:rPr lang="en-US" sz="391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7667" y="3094467"/>
            <a:ext cx="1798925" cy="1649909"/>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grpSp>
      </p:grpSp>
      <p:grpSp>
        <p:nvGrpSpPr>
          <p:cNvPr id="558" name="Group 557"/>
          <p:cNvGrpSpPr/>
          <p:nvPr/>
        </p:nvGrpSpPr>
        <p:grpSpPr>
          <a:xfrm>
            <a:off x="4334998" y="4819956"/>
            <a:ext cx="1741625" cy="1573030"/>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559" y="1189426"/>
            <a:ext cx="2031147" cy="182649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01" name="Rectangle 461"/>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02" name="Rectangle 462"/>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3" name="Rectangle 463"/>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04" name="Rectangle 464"/>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05" name="Rectangle 465"/>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9" name="Rectangle 499"/>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40" name="Rectangle 500"/>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1" name="Rectangle 501"/>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42" name="Rectangle 502"/>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43" name="Rectangle 503"/>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grpSp>
      <p:grpSp>
        <p:nvGrpSpPr>
          <p:cNvPr id="21" name="Group 20"/>
          <p:cNvGrpSpPr/>
          <p:nvPr/>
        </p:nvGrpSpPr>
        <p:grpSpPr>
          <a:xfrm>
            <a:off x="440076" y="3094469"/>
            <a:ext cx="3815657" cy="3289131"/>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grpSp>
        <p:sp>
          <p:nvSpPr>
            <p:cNvPr id="215"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7822" tIns="43910" rIns="87822" bIns="43910" numCol="1" anchor="ctr" anchorCtr="0" compatLnSpc="1">
              <a:prstTxWarp prst="textNoShape">
                <a:avLst/>
              </a:prstTxWarp>
            </a:bodyPr>
            <a:lstStyle/>
            <a:p>
              <a:pPr algn="ctr" defTabSz="895816">
                <a:defRPr/>
              </a:pPr>
              <a:r>
                <a:rPr lang="en-US" sz="3918" b="1" dirty="0">
                  <a:gradFill>
                    <a:gsLst>
                      <a:gs pos="0">
                        <a:srgbClr val="FFFFFF"/>
                      </a:gs>
                      <a:gs pos="100000">
                        <a:srgbClr val="FFFFFF"/>
                      </a:gs>
                    </a:gsLst>
                    <a:lin ang="5400000" scaled="0"/>
                  </a:gradFill>
                  <a:latin typeface="Segoe UI Light"/>
                </a:rPr>
                <a:t>Podcasts</a:t>
              </a:r>
              <a:br>
                <a:rPr lang="en-US" sz="1729" dirty="0">
                  <a:solidFill>
                    <a:srgbClr val="404040"/>
                  </a:solidFill>
                </a:rPr>
              </a:br>
              <a:r>
                <a:rPr lang="en-US" sz="1763" spc="-49" dirty="0">
                  <a:solidFill>
                    <a:srgbClr val="404040"/>
                  </a:solidFill>
                  <a:hlinkClick r:id="rId7"/>
                </a:rPr>
                <a:t>http://</a:t>
              </a:r>
              <a:r>
                <a:rPr lang="en-US" sz="1763" dirty="0">
                  <a:solidFill>
                    <a:srgbClr val="404040"/>
                  </a:solidFill>
                  <a:hlinkClick r:id="rId7"/>
                </a:rPr>
                <a:t>dev.office.com/podcasts</a:t>
              </a:r>
              <a:r>
                <a:rPr lang="en-US" sz="1763" spc="-49" dirty="0">
                  <a:solidFill>
                    <a:srgbClr val="404040"/>
                  </a:solidFill>
                </a:rPr>
                <a:t> </a:t>
              </a:r>
            </a:p>
            <a:p>
              <a:pPr algn="ctr" defTabSz="895816">
                <a:defRPr/>
              </a:pPr>
              <a:endParaRPr lang="en-US" sz="1729" dirty="0">
                <a:solidFill>
                  <a:srgbClr val="404040"/>
                </a:solidFill>
              </a:endParaRPr>
            </a:p>
          </p:txBody>
        </p:sp>
      </p:grpSp>
      <p:grpSp>
        <p:nvGrpSpPr>
          <p:cNvPr id="15" name="Group 14"/>
          <p:cNvGrpSpPr/>
          <p:nvPr/>
        </p:nvGrpSpPr>
        <p:grpSpPr>
          <a:xfrm>
            <a:off x="9930946" y="4819519"/>
            <a:ext cx="1807513" cy="156603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7822" tIns="43910" rIns="87822" bIns="43910" numCol="1" anchor="t" anchorCtr="0" compatLnSpc="1">
              <a:prstTxWarp prst="textNoShape">
                <a:avLst/>
              </a:prstTxWarp>
            </a:bodyPr>
            <a:lstStyle/>
            <a:p>
              <a:pPr defTabSz="895816">
                <a:defRPr/>
              </a:pPr>
              <a:r>
                <a:rPr lang="en-US" sz="1763" b="1" dirty="0" err="1">
                  <a:gradFill>
                    <a:gsLst>
                      <a:gs pos="0">
                        <a:srgbClr val="FFFFFF"/>
                      </a:gs>
                      <a:gs pos="100000">
                        <a:srgbClr val="FFFFFF"/>
                      </a:gs>
                    </a:gsLst>
                    <a:lin ang="5400000" scaled="0"/>
                  </a:gradFill>
                  <a:latin typeface="Segoe UI Light"/>
                </a:rPr>
                <a:t>UserVoice</a:t>
              </a: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r>
                <a:rPr lang="en-US" sz="1175" dirty="0">
                  <a:solidFill>
                    <a:srgbClr val="404040"/>
                  </a:solidFill>
                  <a:hlinkClick r:id="rId8"/>
                </a:rPr>
                <a:t>http://officespdev.uservoice.com/</a:t>
              </a:r>
              <a:r>
                <a:rPr lang="en-US" sz="1175" dirty="0">
                  <a:solidFill>
                    <a:srgbClr val="404040"/>
                  </a:solidFill>
                </a:rPr>
                <a:t> </a:t>
              </a:r>
            </a:p>
            <a:p>
              <a:pPr defTabSz="895816">
                <a:defRPr/>
              </a:pPr>
              <a:endParaRPr lang="en-US" sz="1763"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34" tIns="40318" rIns="80634" bIns="40318" numCol="1" anchor="t" anchorCtr="0" compatLnSpc="1">
              <a:prstTxWarp prst="textNoShape">
                <a:avLst/>
              </a:prstTxWarp>
            </a:bodyPr>
            <a:lstStyle/>
            <a:p>
              <a:pPr defTabSz="913766">
                <a:defRPr/>
              </a:pPr>
              <a:endParaRPr lang="en-US" sz="1567">
                <a:solidFill>
                  <a:srgbClr val="000000"/>
                </a:solidFill>
              </a:endParaRPr>
            </a:p>
          </p:txBody>
        </p:sp>
      </p:grpSp>
      <p:grpSp>
        <p:nvGrpSpPr>
          <p:cNvPr id="18" name="Group 17"/>
          <p:cNvGrpSpPr/>
          <p:nvPr/>
        </p:nvGrpSpPr>
        <p:grpSpPr>
          <a:xfrm>
            <a:off x="2351629" y="3093883"/>
            <a:ext cx="1904104" cy="1648094"/>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7822" tIns="43910" rIns="87822" bIns="43910" numCol="1" anchor="t" anchorCtr="0" compatLnSpc="1">
              <a:prstTxWarp prst="textNoShape">
                <a:avLst/>
              </a:prstTxWarp>
            </a:bodyPr>
            <a:lstStyle/>
            <a:p>
              <a:pPr defTabSz="895816">
                <a:lnSpc>
                  <a:spcPct val="95000"/>
                </a:lnSpc>
                <a:defRPr/>
              </a:pPr>
              <a:r>
                <a:rPr lang="en-US" sz="1729" dirty="0">
                  <a:gradFill>
                    <a:gsLst>
                      <a:gs pos="0">
                        <a:srgbClr val="505050"/>
                      </a:gs>
                      <a:gs pos="100000">
                        <a:srgbClr val="505050"/>
                      </a:gs>
                    </a:gsLst>
                    <a:lin ang="5400000" scaled="0"/>
                  </a:gradFill>
                </a:rPr>
                <a:t>Stack overflow</a:t>
              </a:r>
            </a:p>
            <a:p>
              <a:pPr defTabSz="895816">
                <a:lnSpc>
                  <a:spcPct val="95000"/>
                </a:lnSpc>
                <a:defRPr/>
              </a:pPr>
              <a:endParaRPr lang="en-US" sz="1729" dirty="0">
                <a:gradFill>
                  <a:gsLst>
                    <a:gs pos="0">
                      <a:srgbClr val="505050"/>
                    </a:gs>
                    <a:gs pos="100000">
                      <a:srgbClr val="505050"/>
                    </a:gs>
                  </a:gsLst>
                  <a:lin ang="5400000" scaled="0"/>
                </a:gradFill>
              </a:endParaRPr>
            </a:p>
            <a:p>
              <a:pPr defTabSz="895816">
                <a:lnSpc>
                  <a:spcPct val="95000"/>
                </a:lnSpc>
                <a:defRPr/>
              </a:pPr>
              <a:endParaRPr lang="en-US" sz="1729" dirty="0">
                <a:gradFill>
                  <a:gsLst>
                    <a:gs pos="0">
                      <a:srgbClr val="505050"/>
                    </a:gs>
                    <a:gs pos="100000">
                      <a:srgbClr val="505050"/>
                    </a:gs>
                  </a:gsLst>
                  <a:lin ang="5400000" scaled="0"/>
                </a:gradFill>
              </a:endParaRPr>
            </a:p>
            <a:p>
              <a:pPr defTabSz="895816">
                <a:lnSpc>
                  <a:spcPct val="95000"/>
                </a:lnSpc>
                <a:defRPr/>
              </a:pPr>
              <a:endParaRPr lang="en-US" sz="1729" dirty="0">
                <a:gradFill>
                  <a:gsLst>
                    <a:gs pos="0">
                      <a:srgbClr val="505050"/>
                    </a:gs>
                    <a:gs pos="100000">
                      <a:srgbClr val="505050"/>
                    </a:gs>
                  </a:gsLst>
                  <a:lin ang="5400000" scaled="0"/>
                </a:gradFill>
              </a:endParaRPr>
            </a:p>
            <a:p>
              <a:pPr defTabSz="895816">
                <a:lnSpc>
                  <a:spcPct val="95000"/>
                </a:lnSpc>
                <a:defRPr/>
              </a:pPr>
              <a:endParaRPr lang="en-US" sz="1729" dirty="0">
                <a:gradFill>
                  <a:gsLst>
                    <a:gs pos="0">
                      <a:srgbClr val="505050"/>
                    </a:gs>
                    <a:gs pos="100000">
                      <a:srgbClr val="505050"/>
                    </a:gs>
                  </a:gsLst>
                  <a:lin ang="5400000" scaled="0"/>
                </a:gradFill>
              </a:endParaRPr>
            </a:p>
            <a:p>
              <a:pPr defTabSz="895816">
                <a:lnSpc>
                  <a:spcPct val="95000"/>
                </a:lnSpc>
                <a:defRPr/>
              </a:pPr>
              <a:r>
                <a:rPr lang="en-US" sz="1729" dirty="0">
                  <a:gradFill>
                    <a:gsLst>
                      <a:gs pos="0">
                        <a:srgbClr val="505050"/>
                      </a:gs>
                      <a:gs pos="100000">
                        <a:srgbClr val="505050"/>
                      </a:gs>
                    </a:gsLst>
                    <a:lin ang="5400000" scaled="0"/>
                  </a:gradFill>
                </a:rPr>
                <a:t>[</a:t>
              </a:r>
              <a:r>
                <a:rPr lang="en-US" sz="1729" dirty="0" err="1">
                  <a:gradFill>
                    <a:gsLst>
                      <a:gs pos="0">
                        <a:srgbClr val="505050"/>
                      </a:gs>
                      <a:gs pos="100000">
                        <a:srgbClr val="505050"/>
                      </a:gs>
                    </a:gsLst>
                    <a:lin ang="5400000" scaled="0"/>
                  </a:gradFill>
                </a:rPr>
                <a:t>ms</a:t>
              </a:r>
              <a:r>
                <a:rPr lang="en-US" sz="1729" dirty="0">
                  <a:gradFill>
                    <a:gsLst>
                      <a:gs pos="0">
                        <a:srgbClr val="505050"/>
                      </a:gs>
                      <a:gs pos="100000">
                        <a:srgbClr val="505050"/>
                      </a:gs>
                    </a:gsLst>
                    <a:lin ang="5400000" scaled="0"/>
                  </a:gradFill>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18" rIns="80634" bIns="40318" numCol="1" anchor="t" anchorCtr="0" compatLnSpc="1">
              <a:prstTxWarp prst="textNoShape">
                <a:avLst/>
              </a:prstTxWarp>
            </a:bodyPr>
            <a:lstStyle/>
            <a:p>
              <a:pPr algn="ctr" defTabSz="895812">
                <a:defRPr/>
              </a:pPr>
              <a:endParaRPr lang="en-US" sz="1567">
                <a:gradFill>
                  <a:gsLst>
                    <a:gs pos="0">
                      <a:srgbClr val="FFFFFF"/>
                    </a:gs>
                    <a:gs pos="100000">
                      <a:srgbClr val="FFFFFF"/>
                    </a:gs>
                  </a:gsLst>
                  <a:lin ang="5400000" scaled="0"/>
                </a:gradFill>
              </a:endParaRPr>
            </a:p>
          </p:txBody>
        </p:sp>
      </p:grpSp>
      <p:grpSp>
        <p:nvGrpSpPr>
          <p:cNvPr id="17" name="Group 16"/>
          <p:cNvGrpSpPr/>
          <p:nvPr/>
        </p:nvGrpSpPr>
        <p:grpSpPr>
          <a:xfrm>
            <a:off x="4338487" y="3099088"/>
            <a:ext cx="3628496" cy="1645288"/>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4580" tIns="43910" rIns="87822" bIns="43910" numCol="1" anchor="ctr" anchorCtr="0" compatLnSpc="1">
              <a:prstTxWarp prst="textNoShape">
                <a:avLst/>
              </a:prstTxWarp>
            </a:bodyPr>
            <a:lstStyle/>
            <a:p>
              <a:pPr defTabSz="895816">
                <a:lnSpc>
                  <a:spcPct val="9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Channel 9 </a:t>
              </a:r>
              <a:br>
                <a:rPr lang="en-US" sz="3918" b="1" dirty="0">
                  <a:gradFill>
                    <a:gsLst>
                      <a:gs pos="0">
                        <a:srgbClr val="FFFFFF"/>
                      </a:gs>
                      <a:gs pos="100000">
                        <a:srgbClr val="FFFFFF"/>
                      </a:gs>
                    </a:gsLst>
                    <a:lin ang="5400000" scaled="0"/>
                  </a:gradFill>
                  <a:latin typeface="Segoe UI Light"/>
                </a:rPr>
              </a:br>
              <a:r>
                <a:rPr lang="en-US" sz="3918" b="1" dirty="0">
                  <a:gradFill>
                    <a:gsLst>
                      <a:gs pos="0">
                        <a:srgbClr val="FFFFFF"/>
                      </a:gs>
                      <a:gs pos="100000">
                        <a:srgbClr val="FFFFFF"/>
                      </a:gs>
                    </a:gsLst>
                    <a:lin ang="5400000" scaled="0"/>
                  </a:gradFill>
                  <a:latin typeface="Segoe UI Light"/>
                </a:rPr>
                <a:t>Dev Show</a:t>
              </a:r>
            </a:p>
            <a:p>
              <a:pPr defTabSz="895816">
                <a:lnSpc>
                  <a:spcPct val="90000"/>
                </a:lnSpc>
                <a:spcBef>
                  <a:spcPts val="575"/>
                </a:spcBef>
                <a:spcAft>
                  <a:spcPts val="575"/>
                </a:spcAft>
                <a:defRPr/>
              </a:pPr>
              <a:r>
                <a:rPr lang="en-US" sz="1371" dirty="0">
                  <a:solidFill>
                    <a:srgbClr val="FFFFFF"/>
                  </a:solidFill>
                  <a:hlinkClick r:id="rId9"/>
                </a:rPr>
                <a:t>http://aka.ms/O365DevShow</a:t>
              </a:r>
              <a:r>
                <a:rPr lang="en-US" sz="1371" dirty="0">
                  <a:solidFill>
                    <a:srgbClr val="FFFFFF"/>
                  </a:solidFill>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sp>
        <p:nvSpPr>
          <p:cNvPr id="561" name="Rectangle 560"/>
          <p:cNvSpPr/>
          <p:nvPr/>
        </p:nvSpPr>
        <p:spPr bwMode="auto">
          <a:xfrm>
            <a:off x="-19021" y="-3072"/>
            <a:ext cx="12228468" cy="11957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ea typeface="Segoe UI" pitchFamily="34" charset="0"/>
              <a:cs typeface="Segoe UI" pitchFamily="34" charset="0"/>
            </a:endParaRPr>
          </a:p>
        </p:txBody>
      </p:sp>
      <p:sp>
        <p:nvSpPr>
          <p:cNvPr id="562" name="Rectangle 561"/>
          <p:cNvSpPr/>
          <p:nvPr/>
        </p:nvSpPr>
        <p:spPr bwMode="auto">
          <a:xfrm>
            <a:off x="-19021" y="6385274"/>
            <a:ext cx="12228468" cy="5488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ea typeface="Segoe UI" pitchFamily="34" charset="0"/>
              <a:cs typeface="Segoe UI" pitchFamily="34" charset="0"/>
            </a:endParaRPr>
          </a:p>
        </p:txBody>
      </p:sp>
      <p:sp>
        <p:nvSpPr>
          <p:cNvPr id="564" name="Rectangle 563"/>
          <p:cNvSpPr/>
          <p:nvPr/>
        </p:nvSpPr>
        <p:spPr bwMode="auto">
          <a:xfrm>
            <a:off x="11735267"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idx="4294967295"/>
          </p:nvPr>
        </p:nvSpPr>
        <p:spPr>
          <a:xfrm>
            <a:off x="536575" y="290513"/>
            <a:ext cx="11652250" cy="900112"/>
          </a:xfrm>
        </p:spPr>
        <p:txBody>
          <a:bodyPr/>
          <a:lstStyle/>
          <a:p>
            <a:r>
              <a:rPr lang="en-US" dirty="0"/>
              <a:t>Engage</a:t>
            </a:r>
          </a:p>
        </p:txBody>
      </p:sp>
      <p:sp>
        <p:nvSpPr>
          <p:cNvPr id="233" name="Rectangle 232"/>
          <p:cNvSpPr/>
          <p:nvPr/>
        </p:nvSpPr>
        <p:spPr bwMode="auto">
          <a:xfrm>
            <a:off x="-19020"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6150977" y="4819519"/>
            <a:ext cx="3705616" cy="1566035"/>
            <a:chOff x="6275951" y="4916033"/>
            <a:chExt cx="3780906" cy="1597853"/>
          </a:xfrm>
        </p:grpSpPr>
        <p:sp>
          <p:nvSpPr>
            <p:cNvPr id="229"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7822" tIns="43910" rIns="87822" bIns="43910" numCol="1" anchor="t" anchorCtr="0" compatLnSpc="1">
              <a:prstTxWarp prst="textNoShape">
                <a:avLst/>
              </a:prstTxWarp>
            </a:bodyPr>
            <a:lstStyle/>
            <a:p>
              <a:pPr defTabSz="895816">
                <a:defRPr/>
              </a:pPr>
              <a:r>
                <a:rPr lang="en-US" sz="3134" b="1" dirty="0">
                  <a:gradFill>
                    <a:gsLst>
                      <a:gs pos="0">
                        <a:srgbClr val="505050"/>
                      </a:gs>
                      <a:gs pos="100000">
                        <a:srgbClr val="505050"/>
                      </a:gs>
                    </a:gsLst>
                    <a:lin ang="5400000" scaled="0"/>
                  </a:gradFill>
                  <a:latin typeface="Segoe UI Light"/>
                </a:rPr>
                <a:t>Snack Demos</a:t>
              </a:r>
            </a:p>
            <a:p>
              <a:pPr defTabSz="895816">
                <a:defRPr/>
              </a:pPr>
              <a:endParaRPr lang="en-US" sz="3134" b="1" dirty="0">
                <a:gradFill>
                  <a:gsLst>
                    <a:gs pos="0">
                      <a:srgbClr val="505050"/>
                    </a:gs>
                    <a:gs pos="100000">
                      <a:srgbClr val="505050"/>
                    </a:gs>
                  </a:gsLst>
                  <a:lin ang="5400000" scaled="0"/>
                </a:gradFill>
                <a:latin typeface="Segoe UI Light"/>
              </a:endParaRPr>
            </a:p>
            <a:p>
              <a:pPr defTabSz="895816">
                <a:defRPr/>
              </a:pPr>
              <a:endParaRPr lang="en-US" sz="1567" u="sng" dirty="0">
                <a:gradFill>
                  <a:gsLst>
                    <a:gs pos="0">
                      <a:srgbClr val="505050"/>
                    </a:gs>
                    <a:gs pos="100000">
                      <a:srgbClr val="505050"/>
                    </a:gs>
                  </a:gsLst>
                  <a:lin ang="5400000" scaled="0"/>
                </a:gradFill>
              </a:endParaRPr>
            </a:p>
            <a:p>
              <a:pPr defTabSz="895816">
                <a:defRPr/>
              </a:pPr>
              <a:r>
                <a:rPr lang="en-US" sz="1567" u="sng" dirty="0">
                  <a:gradFill>
                    <a:gsLst>
                      <a:gs pos="0">
                        <a:srgbClr val="505050"/>
                      </a:gs>
                      <a:gs pos="100000">
                        <a:srgbClr val="505050"/>
                      </a:gs>
                    </a:gsLst>
                    <a:lin ang="5400000" scaled="0"/>
                  </a:gradFill>
                </a:rPr>
                <a:t>http://aka.ms/o365DevSnackDemos </a:t>
              </a:r>
            </a:p>
          </p:txBody>
        </p:sp>
        <p:pic>
          <p:nvPicPr>
            <p:cNvPr id="4" name="Picture 3"/>
            <p:cNvPicPr>
              <a:picLocks noChangeAspect="1"/>
            </p:cNvPicPr>
            <p:nvPr/>
          </p:nvPicPr>
          <p:blipFill rotWithShape="1">
            <a:blip r:embed="rId11">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Tree>
    <p:extLst>
      <p:ext uri="{BB962C8B-B14F-4D97-AF65-F5344CB8AC3E}">
        <p14:creationId xmlns:p14="http://schemas.microsoft.com/office/powerpoint/2010/main" val="20815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750" fill="hold"/>
                                        <p:tgtEl>
                                          <p:spTgt spid="5"/>
                                        </p:tgtEl>
                                        <p:attrNameLst>
                                          <p:attrName>ppt_x</p:attrName>
                                        </p:attrNameLst>
                                      </p:cBhvr>
                                      <p:tavLst>
                                        <p:tav tm="0">
                                          <p:val>
                                            <p:strVal val="#ppt_x"/>
                                          </p:val>
                                        </p:tav>
                                        <p:tav tm="100000">
                                          <p:val>
                                            <p:strVal val="#ppt_x"/>
                                          </p:val>
                                        </p:tav>
                                      </p:tavLst>
                                    </p:anim>
                                    <p:anim calcmode="lin" valueType="num">
                                      <p:cBhvr additive="base">
                                        <p:cTn id="32" dur="75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97647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83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889349" y="1283770"/>
            <a:ext cx="7873651" cy="3908762"/>
          </a:xfrm>
        </p:spPr>
        <p:txBody>
          <a:bodyPr/>
          <a:lstStyle/>
          <a:p>
            <a:pPr>
              <a:spcBef>
                <a:spcPts val="2399"/>
              </a:spcBef>
            </a:pPr>
            <a:r>
              <a:rPr lang="en-US" sz="3600" dirty="0">
                <a:gradFill>
                  <a:gsLst>
                    <a:gs pos="100000">
                      <a:schemeClr val="tx1"/>
                    </a:gs>
                    <a:gs pos="0">
                      <a:schemeClr val="tx1"/>
                    </a:gs>
                  </a:gsLst>
                  <a:lin ang="5400000" scaled="0"/>
                </a:gradFill>
              </a:rPr>
              <a:t>Intro</a:t>
            </a:r>
          </a:p>
          <a:p>
            <a:pPr>
              <a:spcBef>
                <a:spcPts val="2399"/>
              </a:spcBef>
            </a:pPr>
            <a:r>
              <a:rPr lang="en-US" sz="3600" dirty="0">
                <a:gradFill>
                  <a:gsLst>
                    <a:gs pos="100000">
                      <a:schemeClr val="tx1"/>
                    </a:gs>
                    <a:gs pos="0">
                      <a:schemeClr val="tx1"/>
                    </a:gs>
                  </a:gsLst>
                  <a:lin ang="5400000" scaled="0"/>
                </a:gradFill>
              </a:rPr>
              <a:t>Extend with add-ins</a:t>
            </a:r>
          </a:p>
          <a:p>
            <a:pPr>
              <a:spcBef>
                <a:spcPts val="2399"/>
              </a:spcBef>
            </a:pPr>
            <a:r>
              <a:rPr lang="en-US" sz="3600" dirty="0">
                <a:gradFill>
                  <a:gsLst>
                    <a:gs pos="100000">
                      <a:schemeClr val="tx1"/>
                    </a:gs>
                    <a:gs pos="0">
                      <a:schemeClr val="tx1"/>
                    </a:gs>
                  </a:gsLst>
                  <a:lin ang="5400000" scaled="0"/>
                </a:gradFill>
              </a:rPr>
              <a:t>Connect with Microsoft Graph APIs</a:t>
            </a:r>
          </a:p>
          <a:p>
            <a:pPr>
              <a:spcBef>
                <a:spcPts val="2399"/>
              </a:spcBef>
            </a:pPr>
            <a:r>
              <a:rPr lang="en-US" sz="3600" dirty="0">
                <a:gradFill>
                  <a:gsLst>
                    <a:gs pos="100000">
                      <a:schemeClr val="tx1"/>
                    </a:gs>
                    <a:gs pos="0">
                      <a:schemeClr val="tx1"/>
                    </a:gs>
                  </a:gsLst>
                  <a:lin ang="5400000" scaled="0"/>
                </a:gradFill>
              </a:rPr>
              <a:t>Distribution</a:t>
            </a:r>
          </a:p>
          <a:p>
            <a:pPr>
              <a:spcBef>
                <a:spcPts val="2399"/>
              </a:spcBef>
            </a:pPr>
            <a:r>
              <a:rPr lang="en-US" sz="3600" dirty="0">
                <a:gradFill>
                  <a:gsLst>
                    <a:gs pos="100000">
                      <a:schemeClr val="tx1"/>
                    </a:gs>
                    <a:gs pos="0">
                      <a:schemeClr val="tx1"/>
                    </a:gs>
                  </a:gsLst>
                  <a:lin ang="5400000" scaled="0"/>
                </a:gradFill>
              </a:rPr>
              <a:t>Resources</a:t>
            </a:r>
          </a:p>
        </p:txBody>
      </p:sp>
      <p:grpSp>
        <p:nvGrpSpPr>
          <p:cNvPr id="6" name="Group 5"/>
          <p:cNvGrpSpPr/>
          <p:nvPr/>
        </p:nvGrpSpPr>
        <p:grpSpPr>
          <a:xfrm>
            <a:off x="434497" y="1408084"/>
            <a:ext cx="364194" cy="36419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 name="Group 8"/>
          <p:cNvGrpSpPr/>
          <p:nvPr/>
        </p:nvGrpSpPr>
        <p:grpSpPr>
          <a:xfrm>
            <a:off x="434497" y="2212362"/>
            <a:ext cx="364194" cy="36419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2" name="Group 11"/>
          <p:cNvGrpSpPr/>
          <p:nvPr/>
        </p:nvGrpSpPr>
        <p:grpSpPr>
          <a:xfrm>
            <a:off x="434497" y="3016640"/>
            <a:ext cx="364194" cy="36419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434497" y="3820918"/>
            <a:ext cx="364194" cy="364194"/>
            <a:chOff x="457580" y="2341896"/>
            <a:chExt cx="364194" cy="364194"/>
          </a:xfrm>
        </p:grpSpPr>
        <p:sp>
          <p:nvSpPr>
            <p:cNvPr id="16" name="Oval 1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ight Arrow 16"/>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8" name="Group 17"/>
          <p:cNvGrpSpPr/>
          <p:nvPr/>
        </p:nvGrpSpPr>
        <p:grpSpPr>
          <a:xfrm>
            <a:off x="434497" y="4625196"/>
            <a:ext cx="364194" cy="364194"/>
            <a:chOff x="457580" y="2341896"/>
            <a:chExt cx="364194" cy="364194"/>
          </a:xfrm>
        </p:grpSpPr>
        <p:sp>
          <p:nvSpPr>
            <p:cNvPr id="19" name="Oval 18"/>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ight Arrow 1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00" y="1530351"/>
            <a:ext cx="6432550" cy="3321050"/>
          </a:xfrm>
        </p:spPr>
        <p:txBody>
          <a:bodyPr/>
          <a:lstStyle/>
          <a:p>
            <a:pPr marL="177800" indent="-177800">
              <a:spcBef>
                <a:spcPts val="1000"/>
              </a:spcBef>
            </a:pPr>
            <a:r>
              <a:rPr lang="en-US" dirty="0"/>
              <a:t>"The most strategic developer surface area for us is Office 365.“ </a:t>
            </a:r>
            <a:br>
              <a:rPr lang="en-US" dirty="0"/>
            </a:br>
            <a:br>
              <a:rPr lang="en-US" dirty="0"/>
            </a:br>
            <a:r>
              <a:rPr lang="en-US" sz="3136" dirty="0"/>
              <a:t>—Satya Nadella</a:t>
            </a: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280894" y="167118"/>
            <a:ext cx="698381"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Intro </a:t>
            </a:r>
          </a:p>
        </p:txBody>
      </p:sp>
    </p:spTree>
    <p:extLst>
      <p:ext uri="{BB962C8B-B14F-4D97-AF65-F5344CB8AC3E}">
        <p14:creationId xmlns:p14="http://schemas.microsoft.com/office/powerpoint/2010/main" val="2366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0"/>
                                  </p:stCondLst>
                                  <p:childTnLst>
                                    <p:animMotion origin="layout" path="M 3.84996E-6 2.22222E-6 L -0.04377 -0.00023 " pathEditMode="relative" rAng="0" ptsTypes="AA">
                                      <p:cBhvr>
                                        <p:cTn id="9" dur="1000" spd="-100000" fill="hold"/>
                                        <p:tgtEl>
                                          <p:spTgt spid="2"/>
                                        </p:tgtEl>
                                        <p:attrNameLst>
                                          <p:attrName>ppt_x</p:attrName>
                                          <p:attrName>ppt_y</p:attrName>
                                        </p:attrNameLst>
                                      </p:cBhvr>
                                      <p:rCtr x="-218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1" name="Freeform 29"/>
          <p:cNvSpPr>
            <a:spLocks/>
          </p:cNvSpPr>
          <p:nvPr/>
        </p:nvSpPr>
        <p:spPr bwMode="auto">
          <a:xfrm>
            <a:off x="1272804" y="1350334"/>
            <a:ext cx="911189" cy="370318"/>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49" name="Picture 948"/>
          <p:cNvPicPr>
            <a:picLocks noChangeAspect="1"/>
          </p:cNvPicPr>
          <p:nvPr/>
        </p:nvPicPr>
        <p:blipFill>
          <a:blip r:embed="rId3"/>
          <a:stretch>
            <a:fillRect/>
          </a:stretch>
        </p:blipFill>
        <p:spPr>
          <a:xfrm>
            <a:off x="9092310" y="2973336"/>
            <a:ext cx="562244" cy="1995419"/>
          </a:xfrm>
          <a:prstGeom prst="rect">
            <a:avLst/>
          </a:prstGeom>
        </p:spPr>
      </p:pic>
      <p:pic>
        <p:nvPicPr>
          <p:cNvPr id="950" name="Picture 949"/>
          <p:cNvPicPr>
            <a:picLocks noChangeAspect="1"/>
          </p:cNvPicPr>
          <p:nvPr/>
        </p:nvPicPr>
        <p:blipFill>
          <a:blip r:embed="rId4"/>
          <a:stretch>
            <a:fillRect/>
          </a:stretch>
        </p:blipFill>
        <p:spPr>
          <a:xfrm>
            <a:off x="9763744" y="3745046"/>
            <a:ext cx="407903" cy="1223710"/>
          </a:xfrm>
          <a:prstGeom prst="rect">
            <a:avLst/>
          </a:prstGeom>
        </p:spPr>
      </p:pic>
      <p:pic>
        <p:nvPicPr>
          <p:cNvPr id="905" name="Picture 904"/>
          <p:cNvPicPr>
            <a:picLocks noChangeAspect="1"/>
          </p:cNvPicPr>
          <p:nvPr/>
        </p:nvPicPr>
        <p:blipFill>
          <a:blip r:embed="rId5"/>
          <a:stretch>
            <a:fillRect/>
          </a:stretch>
        </p:blipFill>
        <p:spPr>
          <a:xfrm>
            <a:off x="1115313" y="3384546"/>
            <a:ext cx="891755" cy="1594348"/>
          </a:xfrm>
          <a:prstGeom prst="rect">
            <a:avLst/>
          </a:prstGeom>
        </p:spPr>
      </p:pic>
      <p:sp>
        <p:nvSpPr>
          <p:cNvPr id="1020" name="Freeform 28"/>
          <p:cNvSpPr>
            <a:spLocks/>
          </p:cNvSpPr>
          <p:nvPr/>
        </p:nvSpPr>
        <p:spPr bwMode="auto">
          <a:xfrm>
            <a:off x="10627298" y="2415835"/>
            <a:ext cx="1367736" cy="554449"/>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2" name="Freeform 30"/>
          <p:cNvSpPr>
            <a:spLocks/>
          </p:cNvSpPr>
          <p:nvPr/>
        </p:nvSpPr>
        <p:spPr bwMode="auto">
          <a:xfrm>
            <a:off x="6261166" y="2968472"/>
            <a:ext cx="584729" cy="32930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3" name="Rectangle 31"/>
          <p:cNvSpPr>
            <a:spLocks noChangeArrowheads="1"/>
          </p:cNvSpPr>
          <p:nvPr/>
        </p:nvSpPr>
        <p:spPr bwMode="auto">
          <a:xfrm>
            <a:off x="4480595" y="3386437"/>
            <a:ext cx="777880" cy="155259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 name="Rectangle 32"/>
          <p:cNvSpPr>
            <a:spLocks noChangeArrowheads="1"/>
          </p:cNvSpPr>
          <p:nvPr/>
        </p:nvSpPr>
        <p:spPr bwMode="auto">
          <a:xfrm>
            <a:off x="5091710" y="349620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 name="Rectangle 33"/>
          <p:cNvSpPr>
            <a:spLocks noChangeArrowheads="1"/>
          </p:cNvSpPr>
          <p:nvPr/>
        </p:nvSpPr>
        <p:spPr bwMode="auto">
          <a:xfrm>
            <a:off x="4921779"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 name="Rectangle 34"/>
          <p:cNvSpPr>
            <a:spLocks noChangeArrowheads="1"/>
          </p:cNvSpPr>
          <p:nvPr/>
        </p:nvSpPr>
        <p:spPr bwMode="auto">
          <a:xfrm>
            <a:off x="4752906" y="349620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 name="Rectangle 35"/>
          <p:cNvSpPr>
            <a:spLocks noChangeArrowheads="1"/>
          </p:cNvSpPr>
          <p:nvPr/>
        </p:nvSpPr>
        <p:spPr bwMode="auto">
          <a:xfrm>
            <a:off x="4585084"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7" name="Rectangle 36"/>
          <p:cNvSpPr>
            <a:spLocks noChangeArrowheads="1"/>
          </p:cNvSpPr>
          <p:nvPr/>
        </p:nvSpPr>
        <p:spPr bwMode="auto">
          <a:xfrm>
            <a:off x="5091710" y="366613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8" name="Rectangle 37"/>
          <p:cNvSpPr>
            <a:spLocks noChangeArrowheads="1"/>
          </p:cNvSpPr>
          <p:nvPr/>
        </p:nvSpPr>
        <p:spPr bwMode="auto">
          <a:xfrm>
            <a:off x="4921779"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 name="Rectangle 38"/>
          <p:cNvSpPr>
            <a:spLocks noChangeArrowheads="1"/>
          </p:cNvSpPr>
          <p:nvPr/>
        </p:nvSpPr>
        <p:spPr bwMode="auto">
          <a:xfrm>
            <a:off x="4752906" y="366613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 name="Rectangle 39"/>
          <p:cNvSpPr>
            <a:spLocks noChangeArrowheads="1"/>
          </p:cNvSpPr>
          <p:nvPr/>
        </p:nvSpPr>
        <p:spPr bwMode="auto">
          <a:xfrm>
            <a:off x="4585084"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 name="Rectangle 40"/>
          <p:cNvSpPr>
            <a:spLocks noChangeArrowheads="1"/>
          </p:cNvSpPr>
          <p:nvPr/>
        </p:nvSpPr>
        <p:spPr bwMode="auto">
          <a:xfrm>
            <a:off x="5091710" y="383606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 name="Rectangle 41"/>
          <p:cNvSpPr>
            <a:spLocks noChangeArrowheads="1"/>
          </p:cNvSpPr>
          <p:nvPr/>
        </p:nvSpPr>
        <p:spPr bwMode="auto">
          <a:xfrm>
            <a:off x="4921779"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 name="Rectangle 42"/>
          <p:cNvSpPr>
            <a:spLocks noChangeArrowheads="1"/>
          </p:cNvSpPr>
          <p:nvPr/>
        </p:nvSpPr>
        <p:spPr bwMode="auto">
          <a:xfrm>
            <a:off x="4752906" y="383606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 name="Rectangle 43"/>
          <p:cNvSpPr>
            <a:spLocks noChangeArrowheads="1"/>
          </p:cNvSpPr>
          <p:nvPr/>
        </p:nvSpPr>
        <p:spPr bwMode="auto">
          <a:xfrm>
            <a:off x="4585084"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 name="Rectangle 44"/>
          <p:cNvSpPr>
            <a:spLocks noChangeArrowheads="1"/>
          </p:cNvSpPr>
          <p:nvPr/>
        </p:nvSpPr>
        <p:spPr bwMode="auto">
          <a:xfrm>
            <a:off x="5091710" y="400599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 name="Rectangle 45"/>
          <p:cNvSpPr>
            <a:spLocks noChangeArrowheads="1"/>
          </p:cNvSpPr>
          <p:nvPr/>
        </p:nvSpPr>
        <p:spPr bwMode="auto">
          <a:xfrm>
            <a:off x="4921779"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 name="Rectangle 46"/>
          <p:cNvSpPr>
            <a:spLocks noChangeArrowheads="1"/>
          </p:cNvSpPr>
          <p:nvPr/>
        </p:nvSpPr>
        <p:spPr bwMode="auto">
          <a:xfrm>
            <a:off x="4752906" y="400599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 name="Rectangle 47"/>
          <p:cNvSpPr>
            <a:spLocks noChangeArrowheads="1"/>
          </p:cNvSpPr>
          <p:nvPr/>
        </p:nvSpPr>
        <p:spPr bwMode="auto">
          <a:xfrm>
            <a:off x="4585084"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9" name="Rectangle 48"/>
          <p:cNvSpPr>
            <a:spLocks noChangeArrowheads="1"/>
          </p:cNvSpPr>
          <p:nvPr/>
        </p:nvSpPr>
        <p:spPr bwMode="auto">
          <a:xfrm>
            <a:off x="5091710" y="4175926"/>
            <a:ext cx="6227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0" name="Rectangle 49"/>
          <p:cNvSpPr>
            <a:spLocks noChangeArrowheads="1"/>
          </p:cNvSpPr>
          <p:nvPr/>
        </p:nvSpPr>
        <p:spPr bwMode="auto">
          <a:xfrm>
            <a:off x="4921779"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1" name="Rectangle 50"/>
          <p:cNvSpPr>
            <a:spLocks noChangeArrowheads="1"/>
          </p:cNvSpPr>
          <p:nvPr/>
        </p:nvSpPr>
        <p:spPr bwMode="auto">
          <a:xfrm>
            <a:off x="4752906" y="4175926"/>
            <a:ext cx="6438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2" name="Rectangle 51"/>
          <p:cNvSpPr>
            <a:spLocks noChangeArrowheads="1"/>
          </p:cNvSpPr>
          <p:nvPr/>
        </p:nvSpPr>
        <p:spPr bwMode="auto">
          <a:xfrm>
            <a:off x="4585084"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3" name="Rectangle 52"/>
          <p:cNvSpPr>
            <a:spLocks noChangeArrowheads="1"/>
          </p:cNvSpPr>
          <p:nvPr/>
        </p:nvSpPr>
        <p:spPr bwMode="auto">
          <a:xfrm>
            <a:off x="5091710" y="434374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4" name="Rectangle 53"/>
          <p:cNvSpPr>
            <a:spLocks noChangeArrowheads="1"/>
          </p:cNvSpPr>
          <p:nvPr/>
        </p:nvSpPr>
        <p:spPr bwMode="auto">
          <a:xfrm>
            <a:off x="4921779"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5" name="Rectangle 54"/>
          <p:cNvSpPr>
            <a:spLocks noChangeArrowheads="1"/>
          </p:cNvSpPr>
          <p:nvPr/>
        </p:nvSpPr>
        <p:spPr bwMode="auto">
          <a:xfrm>
            <a:off x="4752906" y="434374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6" name="Rectangle 55"/>
          <p:cNvSpPr>
            <a:spLocks noChangeArrowheads="1"/>
          </p:cNvSpPr>
          <p:nvPr/>
        </p:nvSpPr>
        <p:spPr bwMode="auto">
          <a:xfrm>
            <a:off x="4585084"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7" name="Rectangle 56"/>
          <p:cNvSpPr>
            <a:spLocks noChangeArrowheads="1"/>
          </p:cNvSpPr>
          <p:nvPr/>
        </p:nvSpPr>
        <p:spPr bwMode="auto">
          <a:xfrm>
            <a:off x="5091710" y="451367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8" name="Rectangle 57"/>
          <p:cNvSpPr>
            <a:spLocks noChangeArrowheads="1"/>
          </p:cNvSpPr>
          <p:nvPr/>
        </p:nvSpPr>
        <p:spPr bwMode="auto">
          <a:xfrm>
            <a:off x="4921779"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9" name="Rectangle 58"/>
          <p:cNvSpPr>
            <a:spLocks noChangeArrowheads="1"/>
          </p:cNvSpPr>
          <p:nvPr/>
        </p:nvSpPr>
        <p:spPr bwMode="auto">
          <a:xfrm>
            <a:off x="4752906" y="451367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0" name="Rectangle 59"/>
          <p:cNvSpPr>
            <a:spLocks noChangeArrowheads="1"/>
          </p:cNvSpPr>
          <p:nvPr/>
        </p:nvSpPr>
        <p:spPr bwMode="auto">
          <a:xfrm>
            <a:off x="4585084"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1" name="Rectangle 60"/>
          <p:cNvSpPr>
            <a:spLocks noChangeArrowheads="1"/>
          </p:cNvSpPr>
          <p:nvPr/>
        </p:nvSpPr>
        <p:spPr bwMode="auto">
          <a:xfrm>
            <a:off x="5091710" y="468360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2" name="Rectangle 61"/>
          <p:cNvSpPr>
            <a:spLocks noChangeArrowheads="1"/>
          </p:cNvSpPr>
          <p:nvPr/>
        </p:nvSpPr>
        <p:spPr bwMode="auto">
          <a:xfrm>
            <a:off x="4921779"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3" name="Rectangle 62"/>
          <p:cNvSpPr>
            <a:spLocks noChangeArrowheads="1"/>
          </p:cNvSpPr>
          <p:nvPr/>
        </p:nvSpPr>
        <p:spPr bwMode="auto">
          <a:xfrm>
            <a:off x="4752906" y="468360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4" name="Rectangle 63"/>
          <p:cNvSpPr>
            <a:spLocks noChangeArrowheads="1"/>
          </p:cNvSpPr>
          <p:nvPr/>
        </p:nvSpPr>
        <p:spPr bwMode="auto">
          <a:xfrm>
            <a:off x="4585084"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6" name="Rectangle 65"/>
          <p:cNvSpPr>
            <a:spLocks noChangeArrowheads="1"/>
          </p:cNvSpPr>
          <p:nvPr/>
        </p:nvSpPr>
        <p:spPr bwMode="auto">
          <a:xfrm>
            <a:off x="4159731" y="3724186"/>
            <a:ext cx="451741" cy="121484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7" name="Rectangle 66"/>
          <p:cNvSpPr>
            <a:spLocks noChangeArrowheads="1"/>
          </p:cNvSpPr>
          <p:nvPr/>
        </p:nvSpPr>
        <p:spPr bwMode="auto">
          <a:xfrm>
            <a:off x="3074712" y="3729464"/>
            <a:ext cx="762047" cy="609004"/>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8" name="Freeform 67"/>
          <p:cNvSpPr>
            <a:spLocks/>
          </p:cNvSpPr>
          <p:nvPr/>
        </p:nvSpPr>
        <p:spPr bwMode="auto">
          <a:xfrm>
            <a:off x="3512731" y="2615946"/>
            <a:ext cx="647001" cy="2323084"/>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9" name="Freeform 68"/>
          <p:cNvSpPr>
            <a:spLocks/>
          </p:cNvSpPr>
          <p:nvPr/>
        </p:nvSpPr>
        <p:spPr bwMode="auto">
          <a:xfrm>
            <a:off x="3074711" y="3736854"/>
            <a:ext cx="438018" cy="1202177"/>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0" name="Rectangle 69"/>
          <p:cNvSpPr>
            <a:spLocks noChangeArrowheads="1"/>
          </p:cNvSpPr>
          <p:nvPr/>
        </p:nvSpPr>
        <p:spPr bwMode="auto">
          <a:xfrm>
            <a:off x="3594001"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1" name="Rectangle 70"/>
          <p:cNvSpPr>
            <a:spLocks noChangeArrowheads="1"/>
          </p:cNvSpPr>
          <p:nvPr/>
        </p:nvSpPr>
        <p:spPr bwMode="auto">
          <a:xfrm>
            <a:off x="3734377" y="2743660"/>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2" name="Rectangle 71"/>
          <p:cNvSpPr>
            <a:spLocks noChangeArrowheads="1"/>
          </p:cNvSpPr>
          <p:nvPr/>
        </p:nvSpPr>
        <p:spPr bwMode="auto">
          <a:xfrm>
            <a:off x="3872644" y="2743660"/>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3" name="Rectangle 72"/>
          <p:cNvSpPr>
            <a:spLocks noChangeArrowheads="1"/>
          </p:cNvSpPr>
          <p:nvPr/>
        </p:nvSpPr>
        <p:spPr bwMode="auto">
          <a:xfrm>
            <a:off x="4014077"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4" name="Rectangle 73"/>
          <p:cNvSpPr>
            <a:spLocks noChangeArrowheads="1"/>
          </p:cNvSpPr>
          <p:nvPr/>
        </p:nvSpPr>
        <p:spPr bwMode="auto">
          <a:xfrm>
            <a:off x="3594001"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5" name="Rectangle 74"/>
          <p:cNvSpPr>
            <a:spLocks noChangeArrowheads="1"/>
          </p:cNvSpPr>
          <p:nvPr/>
        </p:nvSpPr>
        <p:spPr bwMode="auto">
          <a:xfrm>
            <a:off x="3734377" y="292731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6" name="Rectangle 75"/>
          <p:cNvSpPr>
            <a:spLocks noChangeArrowheads="1"/>
          </p:cNvSpPr>
          <p:nvPr/>
        </p:nvSpPr>
        <p:spPr bwMode="auto">
          <a:xfrm>
            <a:off x="3872644" y="292731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7" name="Rectangle 76"/>
          <p:cNvSpPr>
            <a:spLocks noChangeArrowheads="1"/>
          </p:cNvSpPr>
          <p:nvPr/>
        </p:nvSpPr>
        <p:spPr bwMode="auto">
          <a:xfrm>
            <a:off x="4014077"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8" name="Rectangle 77"/>
          <p:cNvSpPr>
            <a:spLocks noChangeArrowheads="1"/>
          </p:cNvSpPr>
          <p:nvPr/>
        </p:nvSpPr>
        <p:spPr bwMode="auto">
          <a:xfrm>
            <a:off x="3594001"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9" name="Rectangle 78"/>
          <p:cNvSpPr>
            <a:spLocks noChangeArrowheads="1"/>
          </p:cNvSpPr>
          <p:nvPr/>
        </p:nvSpPr>
        <p:spPr bwMode="auto">
          <a:xfrm>
            <a:off x="3734377" y="3109907"/>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0" name="Rectangle 79"/>
          <p:cNvSpPr>
            <a:spLocks noChangeArrowheads="1"/>
          </p:cNvSpPr>
          <p:nvPr/>
        </p:nvSpPr>
        <p:spPr bwMode="auto">
          <a:xfrm>
            <a:off x="3872644" y="3109907"/>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1" name="Rectangle 80"/>
          <p:cNvSpPr>
            <a:spLocks noChangeArrowheads="1"/>
          </p:cNvSpPr>
          <p:nvPr/>
        </p:nvSpPr>
        <p:spPr bwMode="auto">
          <a:xfrm>
            <a:off x="4014077"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2" name="Rectangle 81"/>
          <p:cNvSpPr>
            <a:spLocks noChangeArrowheads="1"/>
          </p:cNvSpPr>
          <p:nvPr/>
        </p:nvSpPr>
        <p:spPr bwMode="auto">
          <a:xfrm>
            <a:off x="3594001"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3" name="Rectangle 82"/>
          <p:cNvSpPr>
            <a:spLocks noChangeArrowheads="1"/>
          </p:cNvSpPr>
          <p:nvPr/>
        </p:nvSpPr>
        <p:spPr bwMode="auto">
          <a:xfrm>
            <a:off x="3734377" y="3292503"/>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4" name="Rectangle 83"/>
          <p:cNvSpPr>
            <a:spLocks noChangeArrowheads="1"/>
          </p:cNvSpPr>
          <p:nvPr/>
        </p:nvSpPr>
        <p:spPr bwMode="auto">
          <a:xfrm>
            <a:off x="3872644" y="3292503"/>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5" name="Rectangle 84"/>
          <p:cNvSpPr>
            <a:spLocks noChangeArrowheads="1"/>
          </p:cNvSpPr>
          <p:nvPr/>
        </p:nvSpPr>
        <p:spPr bwMode="auto">
          <a:xfrm>
            <a:off x="4014077"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6" name="Rectangle 85"/>
          <p:cNvSpPr>
            <a:spLocks noChangeArrowheads="1"/>
          </p:cNvSpPr>
          <p:nvPr/>
        </p:nvSpPr>
        <p:spPr bwMode="auto">
          <a:xfrm>
            <a:off x="3594001"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7" name="Rectangle 86"/>
          <p:cNvSpPr>
            <a:spLocks noChangeArrowheads="1"/>
          </p:cNvSpPr>
          <p:nvPr/>
        </p:nvSpPr>
        <p:spPr bwMode="auto">
          <a:xfrm>
            <a:off x="3734377" y="3476155"/>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8" name="Rectangle 87"/>
          <p:cNvSpPr>
            <a:spLocks noChangeArrowheads="1"/>
          </p:cNvSpPr>
          <p:nvPr/>
        </p:nvSpPr>
        <p:spPr bwMode="auto">
          <a:xfrm>
            <a:off x="3872644" y="3476155"/>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9" name="Rectangle 88"/>
          <p:cNvSpPr>
            <a:spLocks noChangeArrowheads="1"/>
          </p:cNvSpPr>
          <p:nvPr/>
        </p:nvSpPr>
        <p:spPr bwMode="auto">
          <a:xfrm>
            <a:off x="4014077"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0" name="Rectangle 89"/>
          <p:cNvSpPr>
            <a:spLocks noChangeArrowheads="1"/>
          </p:cNvSpPr>
          <p:nvPr/>
        </p:nvSpPr>
        <p:spPr bwMode="auto">
          <a:xfrm>
            <a:off x="3594001"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1" name="Rectangle 90"/>
          <p:cNvSpPr>
            <a:spLocks noChangeArrowheads="1"/>
          </p:cNvSpPr>
          <p:nvPr/>
        </p:nvSpPr>
        <p:spPr bwMode="auto">
          <a:xfrm>
            <a:off x="3734377" y="3656637"/>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2" name="Rectangle 91"/>
          <p:cNvSpPr>
            <a:spLocks noChangeArrowheads="1"/>
          </p:cNvSpPr>
          <p:nvPr/>
        </p:nvSpPr>
        <p:spPr bwMode="auto">
          <a:xfrm>
            <a:off x="3872644" y="3656637"/>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3" name="Rectangle 92"/>
          <p:cNvSpPr>
            <a:spLocks noChangeArrowheads="1"/>
          </p:cNvSpPr>
          <p:nvPr/>
        </p:nvSpPr>
        <p:spPr bwMode="auto">
          <a:xfrm>
            <a:off x="4014077"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6" name="Rectangle 93"/>
          <p:cNvSpPr>
            <a:spLocks noChangeArrowheads="1"/>
          </p:cNvSpPr>
          <p:nvPr/>
        </p:nvSpPr>
        <p:spPr bwMode="auto">
          <a:xfrm>
            <a:off x="3594001"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7" name="Rectangle 94"/>
          <p:cNvSpPr>
            <a:spLocks noChangeArrowheads="1"/>
          </p:cNvSpPr>
          <p:nvPr/>
        </p:nvSpPr>
        <p:spPr bwMode="auto">
          <a:xfrm>
            <a:off x="3734377" y="3839232"/>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8" name="Rectangle 95"/>
          <p:cNvSpPr>
            <a:spLocks noChangeArrowheads="1"/>
          </p:cNvSpPr>
          <p:nvPr/>
        </p:nvSpPr>
        <p:spPr bwMode="auto">
          <a:xfrm>
            <a:off x="387264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7" name="Rectangle 96"/>
          <p:cNvSpPr>
            <a:spLocks noChangeArrowheads="1"/>
          </p:cNvSpPr>
          <p:nvPr/>
        </p:nvSpPr>
        <p:spPr bwMode="auto">
          <a:xfrm>
            <a:off x="4014077"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8" name="Rectangle 97"/>
          <p:cNvSpPr>
            <a:spLocks noChangeArrowheads="1"/>
          </p:cNvSpPr>
          <p:nvPr/>
        </p:nvSpPr>
        <p:spPr bwMode="auto">
          <a:xfrm>
            <a:off x="3594001"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9" name="Rectangle 98"/>
          <p:cNvSpPr>
            <a:spLocks noChangeArrowheads="1"/>
          </p:cNvSpPr>
          <p:nvPr/>
        </p:nvSpPr>
        <p:spPr bwMode="auto">
          <a:xfrm>
            <a:off x="3734377" y="4194924"/>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0" name="Rectangle 99"/>
          <p:cNvSpPr>
            <a:spLocks noChangeArrowheads="1"/>
          </p:cNvSpPr>
          <p:nvPr/>
        </p:nvSpPr>
        <p:spPr bwMode="auto">
          <a:xfrm>
            <a:off x="3872644" y="4194924"/>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1" name="Rectangle 100"/>
          <p:cNvSpPr>
            <a:spLocks noChangeArrowheads="1"/>
          </p:cNvSpPr>
          <p:nvPr/>
        </p:nvSpPr>
        <p:spPr bwMode="auto">
          <a:xfrm>
            <a:off x="4014077"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2" name="Rectangle 101"/>
          <p:cNvSpPr>
            <a:spLocks noChangeArrowheads="1"/>
          </p:cNvSpPr>
          <p:nvPr/>
        </p:nvSpPr>
        <p:spPr bwMode="auto">
          <a:xfrm>
            <a:off x="3594001"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3" name="Rectangle 102"/>
          <p:cNvSpPr>
            <a:spLocks noChangeArrowheads="1"/>
          </p:cNvSpPr>
          <p:nvPr/>
        </p:nvSpPr>
        <p:spPr bwMode="auto">
          <a:xfrm>
            <a:off x="3734377" y="4009163"/>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4" name="Rectangle 103"/>
          <p:cNvSpPr>
            <a:spLocks noChangeArrowheads="1"/>
          </p:cNvSpPr>
          <p:nvPr/>
        </p:nvSpPr>
        <p:spPr bwMode="auto">
          <a:xfrm>
            <a:off x="3872644" y="4009163"/>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5" name="Rectangle 104"/>
          <p:cNvSpPr>
            <a:spLocks noChangeArrowheads="1"/>
          </p:cNvSpPr>
          <p:nvPr/>
        </p:nvSpPr>
        <p:spPr bwMode="auto">
          <a:xfrm>
            <a:off x="4014077"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6" name="Rectangle 105"/>
          <p:cNvSpPr>
            <a:spLocks noChangeArrowheads="1"/>
          </p:cNvSpPr>
          <p:nvPr/>
        </p:nvSpPr>
        <p:spPr bwMode="auto">
          <a:xfrm>
            <a:off x="3594001"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7" name="Rectangle 106"/>
          <p:cNvSpPr>
            <a:spLocks noChangeArrowheads="1"/>
          </p:cNvSpPr>
          <p:nvPr/>
        </p:nvSpPr>
        <p:spPr bwMode="auto">
          <a:xfrm>
            <a:off x="3734377" y="438280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5" name="Rectangle 107"/>
          <p:cNvSpPr>
            <a:spLocks noChangeArrowheads="1"/>
          </p:cNvSpPr>
          <p:nvPr/>
        </p:nvSpPr>
        <p:spPr bwMode="auto">
          <a:xfrm>
            <a:off x="3872644" y="438280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6" name="Rectangle 108"/>
          <p:cNvSpPr>
            <a:spLocks noChangeArrowheads="1"/>
          </p:cNvSpPr>
          <p:nvPr/>
        </p:nvSpPr>
        <p:spPr bwMode="auto">
          <a:xfrm>
            <a:off x="4014077"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7" name="Rectangle 109"/>
          <p:cNvSpPr>
            <a:spLocks noChangeArrowheads="1"/>
          </p:cNvSpPr>
          <p:nvPr/>
        </p:nvSpPr>
        <p:spPr bwMode="auto">
          <a:xfrm>
            <a:off x="3594001" y="4568562"/>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8" name="Rectangle 110"/>
          <p:cNvSpPr>
            <a:spLocks noChangeArrowheads="1"/>
          </p:cNvSpPr>
          <p:nvPr/>
        </p:nvSpPr>
        <p:spPr bwMode="auto">
          <a:xfrm>
            <a:off x="3734377" y="4568562"/>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9" name="Rectangle 111"/>
          <p:cNvSpPr>
            <a:spLocks noChangeArrowheads="1"/>
          </p:cNvSpPr>
          <p:nvPr/>
        </p:nvSpPr>
        <p:spPr bwMode="auto">
          <a:xfrm>
            <a:off x="3872644" y="4568562"/>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0" name="Rectangle 112"/>
          <p:cNvSpPr>
            <a:spLocks noChangeArrowheads="1"/>
          </p:cNvSpPr>
          <p:nvPr/>
        </p:nvSpPr>
        <p:spPr bwMode="auto">
          <a:xfrm>
            <a:off x="4014077" y="4568562"/>
            <a:ext cx="62273" cy="1203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1" name="Rectangle 113"/>
          <p:cNvSpPr>
            <a:spLocks noChangeArrowheads="1"/>
          </p:cNvSpPr>
          <p:nvPr/>
        </p:nvSpPr>
        <p:spPr bwMode="auto">
          <a:xfrm>
            <a:off x="3594001"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2" name="Rectangle 114"/>
          <p:cNvSpPr>
            <a:spLocks noChangeArrowheads="1"/>
          </p:cNvSpPr>
          <p:nvPr/>
        </p:nvSpPr>
        <p:spPr bwMode="auto">
          <a:xfrm>
            <a:off x="3734377" y="4754324"/>
            <a:ext cx="6332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3" name="Rectangle 115"/>
          <p:cNvSpPr>
            <a:spLocks noChangeArrowheads="1"/>
          </p:cNvSpPr>
          <p:nvPr/>
        </p:nvSpPr>
        <p:spPr bwMode="auto">
          <a:xfrm>
            <a:off x="3872644" y="4754324"/>
            <a:ext cx="6543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4" name="Rectangle 116"/>
          <p:cNvSpPr>
            <a:spLocks noChangeArrowheads="1"/>
          </p:cNvSpPr>
          <p:nvPr/>
        </p:nvSpPr>
        <p:spPr bwMode="auto">
          <a:xfrm>
            <a:off x="4014077"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5" name="Rectangle 117"/>
          <p:cNvSpPr>
            <a:spLocks noChangeArrowheads="1"/>
          </p:cNvSpPr>
          <p:nvPr/>
        </p:nvSpPr>
        <p:spPr bwMode="auto">
          <a:xfrm>
            <a:off x="3119042" y="3839232"/>
            <a:ext cx="6438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6" name="Rectangle 118"/>
          <p:cNvSpPr>
            <a:spLocks noChangeArrowheads="1"/>
          </p:cNvSpPr>
          <p:nvPr/>
        </p:nvSpPr>
        <p:spPr bwMode="auto">
          <a:xfrm>
            <a:off x="3259418"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7" name="Rectangle 119"/>
          <p:cNvSpPr>
            <a:spLocks noChangeArrowheads="1"/>
          </p:cNvSpPr>
          <p:nvPr/>
        </p:nvSpPr>
        <p:spPr bwMode="auto">
          <a:xfrm>
            <a:off x="339768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9" name="Rectangle 120"/>
          <p:cNvSpPr>
            <a:spLocks noChangeArrowheads="1"/>
          </p:cNvSpPr>
          <p:nvPr/>
        </p:nvSpPr>
        <p:spPr bwMode="auto">
          <a:xfrm>
            <a:off x="3119042" y="402183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1" name="Rectangle 121"/>
          <p:cNvSpPr>
            <a:spLocks noChangeArrowheads="1"/>
          </p:cNvSpPr>
          <p:nvPr/>
        </p:nvSpPr>
        <p:spPr bwMode="auto">
          <a:xfrm>
            <a:off x="3259418" y="4021830"/>
            <a:ext cx="6227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2" name="Rectangle 122"/>
          <p:cNvSpPr>
            <a:spLocks noChangeArrowheads="1"/>
          </p:cNvSpPr>
          <p:nvPr/>
        </p:nvSpPr>
        <p:spPr bwMode="auto">
          <a:xfrm>
            <a:off x="3397684" y="402183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3" name="Rectangle 123"/>
          <p:cNvSpPr>
            <a:spLocks noChangeArrowheads="1"/>
          </p:cNvSpPr>
          <p:nvPr/>
        </p:nvSpPr>
        <p:spPr bwMode="auto">
          <a:xfrm>
            <a:off x="3119042" y="419176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4" name="Rectangle 124"/>
          <p:cNvSpPr>
            <a:spLocks noChangeArrowheads="1"/>
          </p:cNvSpPr>
          <p:nvPr/>
        </p:nvSpPr>
        <p:spPr bwMode="auto">
          <a:xfrm>
            <a:off x="3259418" y="4191760"/>
            <a:ext cx="62273"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5" name="Rectangle 125"/>
          <p:cNvSpPr>
            <a:spLocks noChangeArrowheads="1"/>
          </p:cNvSpPr>
          <p:nvPr/>
        </p:nvSpPr>
        <p:spPr bwMode="auto">
          <a:xfrm>
            <a:off x="3397684" y="419176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6" name="Rectangle 126"/>
          <p:cNvSpPr>
            <a:spLocks noChangeArrowheads="1"/>
          </p:cNvSpPr>
          <p:nvPr/>
        </p:nvSpPr>
        <p:spPr bwMode="auto">
          <a:xfrm>
            <a:off x="3119042" y="436169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7" name="Rectangle 127"/>
          <p:cNvSpPr>
            <a:spLocks noChangeArrowheads="1"/>
          </p:cNvSpPr>
          <p:nvPr/>
        </p:nvSpPr>
        <p:spPr bwMode="auto">
          <a:xfrm>
            <a:off x="3259418" y="436169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8" name="Rectangle 128"/>
          <p:cNvSpPr>
            <a:spLocks noChangeArrowheads="1"/>
          </p:cNvSpPr>
          <p:nvPr/>
        </p:nvSpPr>
        <p:spPr bwMode="auto">
          <a:xfrm>
            <a:off x="3397684" y="436169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9" name="Rectangle 129"/>
          <p:cNvSpPr>
            <a:spLocks noChangeArrowheads="1"/>
          </p:cNvSpPr>
          <p:nvPr/>
        </p:nvSpPr>
        <p:spPr bwMode="auto">
          <a:xfrm>
            <a:off x="3119042" y="4531622"/>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0" name="Rectangle 130"/>
          <p:cNvSpPr>
            <a:spLocks noChangeArrowheads="1"/>
          </p:cNvSpPr>
          <p:nvPr/>
        </p:nvSpPr>
        <p:spPr bwMode="auto">
          <a:xfrm>
            <a:off x="3259418" y="4531622"/>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1" name="Rectangle 131"/>
          <p:cNvSpPr>
            <a:spLocks noChangeArrowheads="1"/>
          </p:cNvSpPr>
          <p:nvPr/>
        </p:nvSpPr>
        <p:spPr bwMode="auto">
          <a:xfrm>
            <a:off x="3397684" y="4531622"/>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2" name="Rectangle 132"/>
          <p:cNvSpPr>
            <a:spLocks noChangeArrowheads="1"/>
          </p:cNvSpPr>
          <p:nvPr/>
        </p:nvSpPr>
        <p:spPr bwMode="auto">
          <a:xfrm>
            <a:off x="3119042" y="470155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2" name="Rectangle 133"/>
          <p:cNvSpPr>
            <a:spLocks noChangeArrowheads="1"/>
          </p:cNvSpPr>
          <p:nvPr/>
        </p:nvSpPr>
        <p:spPr bwMode="auto">
          <a:xfrm>
            <a:off x="3259418" y="470155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3" name="Rectangle 134"/>
          <p:cNvSpPr>
            <a:spLocks noChangeArrowheads="1"/>
          </p:cNvSpPr>
          <p:nvPr/>
        </p:nvSpPr>
        <p:spPr bwMode="auto">
          <a:xfrm>
            <a:off x="3397684" y="470155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4" name="Rectangle 135"/>
          <p:cNvSpPr>
            <a:spLocks noChangeArrowheads="1"/>
          </p:cNvSpPr>
          <p:nvPr/>
        </p:nvSpPr>
        <p:spPr bwMode="auto">
          <a:xfrm>
            <a:off x="3872643" y="2495625"/>
            <a:ext cx="203706"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5" name="Rectangle 136"/>
          <p:cNvSpPr>
            <a:spLocks noChangeArrowheads="1"/>
          </p:cNvSpPr>
          <p:nvPr/>
        </p:nvSpPr>
        <p:spPr bwMode="auto">
          <a:xfrm>
            <a:off x="3656274" y="2419628"/>
            <a:ext cx="42219" cy="1963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1" name="Group 1060"/>
          <p:cNvGrpSpPr/>
          <p:nvPr/>
        </p:nvGrpSpPr>
        <p:grpSpPr>
          <a:xfrm>
            <a:off x="392768" y="2970583"/>
            <a:ext cx="628003" cy="1996944"/>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2" name="Group 1061"/>
          <p:cNvGrpSpPr/>
          <p:nvPr/>
        </p:nvGrpSpPr>
        <p:grpSpPr>
          <a:xfrm>
            <a:off x="1811924" y="3137134"/>
            <a:ext cx="477071" cy="1829125"/>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861" name="Rectangle 187"/>
          <p:cNvSpPr>
            <a:spLocks noChangeArrowheads="1"/>
          </p:cNvSpPr>
          <p:nvPr/>
        </p:nvSpPr>
        <p:spPr bwMode="auto">
          <a:xfrm>
            <a:off x="4159731" y="3784348"/>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2" name="Rectangle 188"/>
          <p:cNvSpPr>
            <a:spLocks noChangeArrowheads="1"/>
          </p:cNvSpPr>
          <p:nvPr/>
        </p:nvSpPr>
        <p:spPr bwMode="auto">
          <a:xfrm>
            <a:off x="4159731" y="3954279"/>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3" name="Rectangle 189"/>
          <p:cNvSpPr>
            <a:spLocks noChangeArrowheads="1"/>
          </p:cNvSpPr>
          <p:nvPr/>
        </p:nvSpPr>
        <p:spPr bwMode="auto">
          <a:xfrm>
            <a:off x="4159731" y="4124210"/>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4" name="Rectangle 190"/>
          <p:cNvSpPr>
            <a:spLocks noChangeArrowheads="1"/>
          </p:cNvSpPr>
          <p:nvPr/>
        </p:nvSpPr>
        <p:spPr bwMode="auto">
          <a:xfrm>
            <a:off x="4159731" y="4294139"/>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5" name="Rectangle 191"/>
          <p:cNvSpPr>
            <a:spLocks noChangeArrowheads="1"/>
          </p:cNvSpPr>
          <p:nvPr/>
        </p:nvSpPr>
        <p:spPr bwMode="auto">
          <a:xfrm>
            <a:off x="4159731" y="4464071"/>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6" name="Rectangle 192"/>
          <p:cNvSpPr>
            <a:spLocks noChangeArrowheads="1"/>
          </p:cNvSpPr>
          <p:nvPr/>
        </p:nvSpPr>
        <p:spPr bwMode="auto">
          <a:xfrm>
            <a:off x="4159731" y="4634000"/>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7" name="Rectangle 193"/>
          <p:cNvSpPr>
            <a:spLocks noChangeArrowheads="1"/>
          </p:cNvSpPr>
          <p:nvPr/>
        </p:nvSpPr>
        <p:spPr bwMode="auto">
          <a:xfrm>
            <a:off x="4159731" y="4800762"/>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3" name="Group 1062"/>
          <p:cNvGrpSpPr/>
          <p:nvPr/>
        </p:nvGrpSpPr>
        <p:grpSpPr>
          <a:xfrm>
            <a:off x="10002099" y="1890839"/>
            <a:ext cx="744104" cy="3085132"/>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4" name="Group 1063"/>
          <p:cNvGrpSpPr/>
          <p:nvPr/>
        </p:nvGrpSpPr>
        <p:grpSpPr>
          <a:xfrm>
            <a:off x="8445284" y="2126368"/>
            <a:ext cx="747271" cy="2812822"/>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1041" name="Rectangle 207"/>
          <p:cNvSpPr>
            <a:spLocks noChangeArrowheads="1"/>
          </p:cNvSpPr>
          <p:nvPr/>
        </p:nvSpPr>
        <p:spPr bwMode="auto">
          <a:xfrm>
            <a:off x="6234782" y="4202313"/>
            <a:ext cx="910868" cy="727218"/>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2" name="Freeform 208"/>
          <p:cNvSpPr>
            <a:spLocks/>
          </p:cNvSpPr>
          <p:nvPr/>
        </p:nvSpPr>
        <p:spPr bwMode="auto">
          <a:xfrm>
            <a:off x="6759348" y="2874537"/>
            <a:ext cx="772601" cy="2054994"/>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3" name="Freeform 209"/>
          <p:cNvSpPr>
            <a:spLocks/>
          </p:cNvSpPr>
          <p:nvPr/>
        </p:nvSpPr>
        <p:spPr bwMode="auto">
          <a:xfrm>
            <a:off x="6234781" y="4212869"/>
            <a:ext cx="524567" cy="716663"/>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4" name="Rectangle 210"/>
          <p:cNvSpPr>
            <a:spLocks noChangeArrowheads="1"/>
          </p:cNvSpPr>
          <p:nvPr/>
        </p:nvSpPr>
        <p:spPr bwMode="auto">
          <a:xfrm>
            <a:off x="6856450"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5" name="Rectangle 211"/>
          <p:cNvSpPr>
            <a:spLocks noChangeArrowheads="1"/>
          </p:cNvSpPr>
          <p:nvPr/>
        </p:nvSpPr>
        <p:spPr bwMode="auto">
          <a:xfrm>
            <a:off x="7023215"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6" name="Rectangle 212"/>
          <p:cNvSpPr>
            <a:spLocks noChangeArrowheads="1"/>
          </p:cNvSpPr>
          <p:nvPr/>
        </p:nvSpPr>
        <p:spPr bwMode="auto">
          <a:xfrm>
            <a:off x="7189978"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7" name="Rectangle 213"/>
          <p:cNvSpPr>
            <a:spLocks noChangeArrowheads="1"/>
          </p:cNvSpPr>
          <p:nvPr/>
        </p:nvSpPr>
        <p:spPr bwMode="auto">
          <a:xfrm>
            <a:off x="7357798"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8" name="Rectangle 214"/>
          <p:cNvSpPr>
            <a:spLocks noChangeArrowheads="1"/>
          </p:cNvSpPr>
          <p:nvPr/>
        </p:nvSpPr>
        <p:spPr bwMode="auto">
          <a:xfrm>
            <a:off x="6856450"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9" name="Rectangle 215"/>
          <p:cNvSpPr>
            <a:spLocks noChangeArrowheads="1"/>
          </p:cNvSpPr>
          <p:nvPr/>
        </p:nvSpPr>
        <p:spPr bwMode="auto">
          <a:xfrm>
            <a:off x="7023215" y="3246062"/>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0" name="Rectangle 216"/>
          <p:cNvSpPr>
            <a:spLocks noChangeArrowheads="1"/>
          </p:cNvSpPr>
          <p:nvPr/>
        </p:nvSpPr>
        <p:spPr bwMode="auto">
          <a:xfrm>
            <a:off x="7189978" y="3246062"/>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1" name="Rectangle 217"/>
          <p:cNvSpPr>
            <a:spLocks noChangeArrowheads="1"/>
          </p:cNvSpPr>
          <p:nvPr/>
        </p:nvSpPr>
        <p:spPr bwMode="auto">
          <a:xfrm>
            <a:off x="7357798"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2" name="Rectangle 218"/>
          <p:cNvSpPr>
            <a:spLocks noChangeArrowheads="1"/>
          </p:cNvSpPr>
          <p:nvPr/>
        </p:nvSpPr>
        <p:spPr bwMode="auto">
          <a:xfrm>
            <a:off x="6856450" y="3462431"/>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3" name="Rectangle 219"/>
          <p:cNvSpPr>
            <a:spLocks noChangeArrowheads="1"/>
          </p:cNvSpPr>
          <p:nvPr/>
        </p:nvSpPr>
        <p:spPr bwMode="auto">
          <a:xfrm>
            <a:off x="7023215"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4" name="Rectangle 220"/>
          <p:cNvSpPr>
            <a:spLocks noChangeArrowheads="1"/>
          </p:cNvSpPr>
          <p:nvPr/>
        </p:nvSpPr>
        <p:spPr bwMode="auto">
          <a:xfrm>
            <a:off x="7189978"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5" name="Rectangle 221"/>
          <p:cNvSpPr>
            <a:spLocks noChangeArrowheads="1"/>
          </p:cNvSpPr>
          <p:nvPr/>
        </p:nvSpPr>
        <p:spPr bwMode="auto">
          <a:xfrm>
            <a:off x="7357798" y="3462431"/>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6" name="Rectangle 222"/>
          <p:cNvSpPr>
            <a:spLocks noChangeArrowheads="1"/>
          </p:cNvSpPr>
          <p:nvPr/>
        </p:nvSpPr>
        <p:spPr bwMode="auto">
          <a:xfrm>
            <a:off x="6856450"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7" name="Rectangle 223"/>
          <p:cNvSpPr>
            <a:spLocks noChangeArrowheads="1"/>
          </p:cNvSpPr>
          <p:nvPr/>
        </p:nvSpPr>
        <p:spPr bwMode="auto">
          <a:xfrm>
            <a:off x="7023215"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8" name="Rectangle 224"/>
          <p:cNvSpPr>
            <a:spLocks noChangeArrowheads="1"/>
          </p:cNvSpPr>
          <p:nvPr/>
        </p:nvSpPr>
        <p:spPr bwMode="auto">
          <a:xfrm>
            <a:off x="7189978"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9" name="Rectangle 225"/>
          <p:cNvSpPr>
            <a:spLocks noChangeArrowheads="1"/>
          </p:cNvSpPr>
          <p:nvPr/>
        </p:nvSpPr>
        <p:spPr bwMode="auto">
          <a:xfrm>
            <a:off x="7357798"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0" name="Rectangle 226"/>
          <p:cNvSpPr>
            <a:spLocks noChangeArrowheads="1"/>
          </p:cNvSpPr>
          <p:nvPr/>
        </p:nvSpPr>
        <p:spPr bwMode="auto">
          <a:xfrm>
            <a:off x="6856450" y="3899395"/>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 name="Rectangle 228"/>
          <p:cNvSpPr>
            <a:spLocks noChangeArrowheads="1"/>
          </p:cNvSpPr>
          <p:nvPr/>
        </p:nvSpPr>
        <p:spPr bwMode="auto">
          <a:xfrm>
            <a:off x="7023215" y="3899395"/>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 name="Rectangle 229"/>
          <p:cNvSpPr>
            <a:spLocks noChangeArrowheads="1"/>
          </p:cNvSpPr>
          <p:nvPr/>
        </p:nvSpPr>
        <p:spPr bwMode="auto">
          <a:xfrm>
            <a:off x="7189978" y="3899395"/>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2" name="Rectangle 230"/>
          <p:cNvSpPr>
            <a:spLocks noChangeArrowheads="1"/>
          </p:cNvSpPr>
          <p:nvPr/>
        </p:nvSpPr>
        <p:spPr bwMode="auto">
          <a:xfrm>
            <a:off x="7357798" y="3899395"/>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3" name="Rectangle 231"/>
          <p:cNvSpPr>
            <a:spLocks noChangeArrowheads="1"/>
          </p:cNvSpPr>
          <p:nvPr/>
        </p:nvSpPr>
        <p:spPr bwMode="auto">
          <a:xfrm>
            <a:off x="6856451" y="4115765"/>
            <a:ext cx="74938"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4" name="Rectangle 232"/>
          <p:cNvSpPr>
            <a:spLocks noChangeArrowheads="1"/>
          </p:cNvSpPr>
          <p:nvPr/>
        </p:nvSpPr>
        <p:spPr bwMode="auto">
          <a:xfrm>
            <a:off x="7023215" y="4115765"/>
            <a:ext cx="75994"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5" name="Rectangle 233"/>
          <p:cNvSpPr>
            <a:spLocks noChangeArrowheads="1"/>
          </p:cNvSpPr>
          <p:nvPr/>
        </p:nvSpPr>
        <p:spPr bwMode="auto">
          <a:xfrm>
            <a:off x="7189978" y="4115765"/>
            <a:ext cx="75994"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6" name="Rectangle 234"/>
          <p:cNvSpPr>
            <a:spLocks noChangeArrowheads="1"/>
          </p:cNvSpPr>
          <p:nvPr/>
        </p:nvSpPr>
        <p:spPr bwMode="auto">
          <a:xfrm>
            <a:off x="7357798" y="4115765"/>
            <a:ext cx="74938"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7" name="Rectangle 235"/>
          <p:cNvSpPr>
            <a:spLocks noChangeArrowheads="1"/>
          </p:cNvSpPr>
          <p:nvPr/>
        </p:nvSpPr>
        <p:spPr bwMode="auto">
          <a:xfrm>
            <a:off x="6856451" y="4335303"/>
            <a:ext cx="74938"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8" name="Rectangle 236"/>
          <p:cNvSpPr>
            <a:spLocks noChangeArrowheads="1"/>
          </p:cNvSpPr>
          <p:nvPr/>
        </p:nvSpPr>
        <p:spPr bwMode="auto">
          <a:xfrm>
            <a:off x="7023215"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9" name="Rectangle 237"/>
          <p:cNvSpPr>
            <a:spLocks noChangeArrowheads="1"/>
          </p:cNvSpPr>
          <p:nvPr/>
        </p:nvSpPr>
        <p:spPr bwMode="auto">
          <a:xfrm>
            <a:off x="7189978"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0" name="Rectangle 238"/>
          <p:cNvSpPr>
            <a:spLocks noChangeArrowheads="1"/>
          </p:cNvSpPr>
          <p:nvPr/>
        </p:nvSpPr>
        <p:spPr bwMode="auto">
          <a:xfrm>
            <a:off x="735779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1" name="Rectangle 239"/>
          <p:cNvSpPr>
            <a:spLocks noChangeArrowheads="1"/>
          </p:cNvSpPr>
          <p:nvPr/>
        </p:nvSpPr>
        <p:spPr bwMode="auto">
          <a:xfrm>
            <a:off x="6289665"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2" name="Rectangle 240"/>
          <p:cNvSpPr>
            <a:spLocks noChangeArrowheads="1"/>
          </p:cNvSpPr>
          <p:nvPr/>
        </p:nvSpPr>
        <p:spPr bwMode="auto">
          <a:xfrm>
            <a:off x="6456429"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3" name="Rectangle 241"/>
          <p:cNvSpPr>
            <a:spLocks noChangeArrowheads="1"/>
          </p:cNvSpPr>
          <p:nvPr/>
        </p:nvSpPr>
        <p:spPr bwMode="auto">
          <a:xfrm>
            <a:off x="662424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4" name="Rectangle 242"/>
          <p:cNvSpPr>
            <a:spLocks noChangeArrowheads="1"/>
          </p:cNvSpPr>
          <p:nvPr/>
        </p:nvSpPr>
        <p:spPr bwMode="auto">
          <a:xfrm>
            <a:off x="6289665"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5" name="Rectangle 243"/>
          <p:cNvSpPr>
            <a:spLocks noChangeArrowheads="1"/>
          </p:cNvSpPr>
          <p:nvPr/>
        </p:nvSpPr>
        <p:spPr bwMode="auto">
          <a:xfrm>
            <a:off x="6456429" y="4552730"/>
            <a:ext cx="75994" cy="14354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6" name="Rectangle 244"/>
          <p:cNvSpPr>
            <a:spLocks noChangeArrowheads="1"/>
          </p:cNvSpPr>
          <p:nvPr/>
        </p:nvSpPr>
        <p:spPr bwMode="auto">
          <a:xfrm>
            <a:off x="6624248"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7" name="Rectangle 245"/>
          <p:cNvSpPr>
            <a:spLocks noChangeArrowheads="1"/>
          </p:cNvSpPr>
          <p:nvPr/>
        </p:nvSpPr>
        <p:spPr bwMode="auto">
          <a:xfrm>
            <a:off x="6856451"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1" name="Rectangle 246"/>
          <p:cNvSpPr>
            <a:spLocks noChangeArrowheads="1"/>
          </p:cNvSpPr>
          <p:nvPr/>
        </p:nvSpPr>
        <p:spPr bwMode="auto">
          <a:xfrm>
            <a:off x="7023215" y="4552730"/>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5" name="Rectangle 247"/>
          <p:cNvSpPr>
            <a:spLocks noChangeArrowheads="1"/>
          </p:cNvSpPr>
          <p:nvPr/>
        </p:nvSpPr>
        <p:spPr bwMode="auto">
          <a:xfrm>
            <a:off x="7189978"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6" name="Rectangle 248"/>
          <p:cNvSpPr>
            <a:spLocks noChangeArrowheads="1"/>
          </p:cNvSpPr>
          <p:nvPr/>
        </p:nvSpPr>
        <p:spPr bwMode="auto">
          <a:xfrm>
            <a:off x="7357798" y="4552730"/>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7" name="Rectangle 249"/>
          <p:cNvSpPr>
            <a:spLocks noChangeArrowheads="1"/>
          </p:cNvSpPr>
          <p:nvPr/>
        </p:nvSpPr>
        <p:spPr bwMode="auto">
          <a:xfrm>
            <a:off x="7189978" y="2733104"/>
            <a:ext cx="242758" cy="14143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8" name="Rectangle 250"/>
          <p:cNvSpPr>
            <a:spLocks noChangeArrowheads="1"/>
          </p:cNvSpPr>
          <p:nvPr/>
        </p:nvSpPr>
        <p:spPr bwMode="auto">
          <a:xfrm>
            <a:off x="6931388" y="2642331"/>
            <a:ext cx="49607" cy="2322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06" name="Picture 905"/>
          <p:cNvPicPr>
            <a:picLocks noChangeAspect="1"/>
          </p:cNvPicPr>
          <p:nvPr/>
        </p:nvPicPr>
        <p:blipFill>
          <a:blip r:embed="rId6"/>
          <a:stretch>
            <a:fillRect/>
          </a:stretch>
        </p:blipFill>
        <p:spPr>
          <a:xfrm>
            <a:off x="7960717" y="3285084"/>
            <a:ext cx="650440" cy="1750129"/>
          </a:xfrm>
          <a:prstGeom prst="rect">
            <a:avLst/>
          </a:prstGeom>
        </p:spPr>
      </p:pic>
      <p:grpSp>
        <p:nvGrpSpPr>
          <p:cNvPr id="1065" name="Group 253"/>
          <p:cNvGrpSpPr>
            <a:grpSpLocks noChangeAspect="1"/>
          </p:cNvGrpSpPr>
          <p:nvPr/>
        </p:nvGrpSpPr>
        <p:grpSpPr bwMode="auto">
          <a:xfrm>
            <a:off x="10392835" y="3609981"/>
            <a:ext cx="1281869" cy="1410990"/>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pic>
        <p:nvPicPr>
          <p:cNvPr id="948" name="Picture 947"/>
          <p:cNvPicPr>
            <a:picLocks noChangeAspect="1"/>
          </p:cNvPicPr>
          <p:nvPr/>
        </p:nvPicPr>
        <p:blipFill>
          <a:blip r:embed="rId7"/>
          <a:stretch>
            <a:fillRect/>
          </a:stretch>
        </p:blipFill>
        <p:spPr>
          <a:xfrm>
            <a:off x="5455163" y="2594835"/>
            <a:ext cx="906279" cy="2312572"/>
          </a:xfrm>
          <a:prstGeom prst="rect">
            <a:avLst/>
          </a:prstGeom>
        </p:spPr>
      </p:pic>
      <p:pic>
        <p:nvPicPr>
          <p:cNvPr id="952" name="Picture 951"/>
          <p:cNvPicPr>
            <a:picLocks noChangeAspect="1"/>
          </p:cNvPicPr>
          <p:nvPr/>
        </p:nvPicPr>
        <p:blipFill>
          <a:blip r:embed="rId8"/>
          <a:stretch>
            <a:fillRect/>
          </a:stretch>
        </p:blipFill>
        <p:spPr>
          <a:xfrm>
            <a:off x="2201838" y="3639580"/>
            <a:ext cx="1055777" cy="1278828"/>
          </a:xfrm>
          <a:prstGeom prst="rect">
            <a:avLst/>
          </a:prstGeom>
        </p:spPr>
      </p:pic>
      <p:sp>
        <p:nvSpPr>
          <p:cNvPr id="1009" name="Chord 1008"/>
          <p:cNvSpPr/>
          <p:nvPr/>
        </p:nvSpPr>
        <p:spPr bwMode="auto">
          <a:xfrm rot="5400000">
            <a:off x="5255473" y="2948427"/>
            <a:ext cx="4440273" cy="5845542"/>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Chord 1009"/>
          <p:cNvSpPr/>
          <p:nvPr/>
        </p:nvSpPr>
        <p:spPr bwMode="auto">
          <a:xfrm rot="5400000">
            <a:off x="8276688" y="3430514"/>
            <a:ext cx="3544800" cy="4666666"/>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Chord 1007"/>
          <p:cNvSpPr/>
          <p:nvPr/>
        </p:nvSpPr>
        <p:spPr bwMode="auto">
          <a:xfrm rot="5400000">
            <a:off x="660755" y="3182366"/>
            <a:ext cx="4440273" cy="5845542"/>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3921694" algn="l"/>
              </a:tabLst>
            </a:pPr>
            <a:r>
              <a:rPr lang="en-US" dirty="0">
                <a:gradFill>
                  <a:gsLst>
                    <a:gs pos="2917">
                      <a:schemeClr val="tx1"/>
                    </a:gs>
                    <a:gs pos="30000">
                      <a:schemeClr val="tx1"/>
                    </a:gs>
                  </a:gsLst>
                  <a:lin ang="5400000" scaled="0"/>
                </a:gradFill>
              </a:rPr>
              <a:t>Opportunity</a:t>
            </a:r>
          </a:p>
        </p:txBody>
      </p:sp>
      <p:sp>
        <p:nvSpPr>
          <p:cNvPr id="746" name="Freeform 858"/>
          <p:cNvSpPr>
            <a:spLocks/>
          </p:cNvSpPr>
          <p:nvPr/>
        </p:nvSpPr>
        <p:spPr bwMode="auto">
          <a:xfrm>
            <a:off x="9313248" y="4032790"/>
            <a:ext cx="80894" cy="84628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5" name="Rectangle 887"/>
          <p:cNvSpPr>
            <a:spLocks noChangeArrowheads="1"/>
          </p:cNvSpPr>
          <p:nvPr/>
        </p:nvSpPr>
        <p:spPr bwMode="auto">
          <a:xfrm>
            <a:off x="8169832" y="4757731"/>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6" name="Rectangle 888"/>
          <p:cNvSpPr>
            <a:spLocks noChangeArrowheads="1"/>
          </p:cNvSpPr>
          <p:nvPr/>
        </p:nvSpPr>
        <p:spPr bwMode="auto">
          <a:xfrm>
            <a:off x="8169832" y="4893074"/>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7" name="Rectangle 889"/>
          <p:cNvSpPr>
            <a:spLocks noChangeArrowheads="1"/>
          </p:cNvSpPr>
          <p:nvPr/>
        </p:nvSpPr>
        <p:spPr bwMode="auto">
          <a:xfrm>
            <a:off x="8169833"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8" name="Rectangle 890"/>
          <p:cNvSpPr>
            <a:spLocks noChangeArrowheads="1"/>
          </p:cNvSpPr>
          <p:nvPr/>
        </p:nvSpPr>
        <p:spPr bwMode="auto">
          <a:xfrm>
            <a:off x="8242949"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9" name="Rectangle 891"/>
          <p:cNvSpPr>
            <a:spLocks noChangeArrowheads="1"/>
          </p:cNvSpPr>
          <p:nvPr/>
        </p:nvSpPr>
        <p:spPr bwMode="auto">
          <a:xfrm>
            <a:off x="913745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0" name="Rectangle 892"/>
          <p:cNvSpPr>
            <a:spLocks noChangeArrowheads="1"/>
          </p:cNvSpPr>
          <p:nvPr/>
        </p:nvSpPr>
        <p:spPr bwMode="auto">
          <a:xfrm>
            <a:off x="9212130"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1" name="Rectangle 893"/>
          <p:cNvSpPr>
            <a:spLocks noChangeArrowheads="1"/>
          </p:cNvSpPr>
          <p:nvPr/>
        </p:nvSpPr>
        <p:spPr bwMode="auto">
          <a:xfrm>
            <a:off x="8169832" y="5087533"/>
            <a:ext cx="1088967"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2" name="Rectangle 894"/>
          <p:cNvSpPr>
            <a:spLocks noChangeArrowheads="1"/>
          </p:cNvSpPr>
          <p:nvPr/>
        </p:nvSpPr>
        <p:spPr bwMode="auto">
          <a:xfrm>
            <a:off x="1404235" y="4757731"/>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3" name="Rectangle 895"/>
          <p:cNvSpPr>
            <a:spLocks noChangeArrowheads="1"/>
          </p:cNvSpPr>
          <p:nvPr/>
        </p:nvSpPr>
        <p:spPr bwMode="auto">
          <a:xfrm>
            <a:off x="1404235" y="4893074"/>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4" name="Rectangle 896"/>
          <p:cNvSpPr>
            <a:spLocks noChangeArrowheads="1"/>
          </p:cNvSpPr>
          <p:nvPr/>
        </p:nvSpPr>
        <p:spPr bwMode="auto">
          <a:xfrm>
            <a:off x="1404237"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5" name="Rectangle 897"/>
          <p:cNvSpPr>
            <a:spLocks noChangeArrowheads="1"/>
          </p:cNvSpPr>
          <p:nvPr/>
        </p:nvSpPr>
        <p:spPr bwMode="auto">
          <a:xfrm>
            <a:off x="148201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6" name="Rectangle 898"/>
          <p:cNvSpPr>
            <a:spLocks noChangeArrowheads="1"/>
          </p:cNvSpPr>
          <p:nvPr/>
        </p:nvSpPr>
        <p:spPr bwMode="auto">
          <a:xfrm>
            <a:off x="2373418"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7" name="Rectangle 899"/>
          <p:cNvSpPr>
            <a:spLocks noChangeArrowheads="1"/>
          </p:cNvSpPr>
          <p:nvPr/>
        </p:nvSpPr>
        <p:spPr bwMode="auto">
          <a:xfrm>
            <a:off x="2451201"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8" name="Rectangle 900"/>
          <p:cNvSpPr>
            <a:spLocks noChangeArrowheads="1"/>
          </p:cNvSpPr>
          <p:nvPr/>
        </p:nvSpPr>
        <p:spPr bwMode="auto">
          <a:xfrm>
            <a:off x="1404235" y="5087533"/>
            <a:ext cx="1090523"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9" name="Oval 901"/>
          <p:cNvSpPr>
            <a:spLocks noChangeArrowheads="1"/>
          </p:cNvSpPr>
          <p:nvPr/>
        </p:nvSpPr>
        <p:spPr bwMode="auto">
          <a:xfrm>
            <a:off x="8109160" y="4292585"/>
            <a:ext cx="101119"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0" name="Freeform 902"/>
          <p:cNvSpPr>
            <a:spLocks noEditPoints="1"/>
          </p:cNvSpPr>
          <p:nvPr/>
        </p:nvSpPr>
        <p:spPr bwMode="auto">
          <a:xfrm>
            <a:off x="7953594" y="3969007"/>
            <a:ext cx="300244" cy="1406324"/>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1" name="Oval 903"/>
          <p:cNvSpPr>
            <a:spLocks noChangeArrowheads="1"/>
          </p:cNvSpPr>
          <p:nvPr/>
        </p:nvSpPr>
        <p:spPr bwMode="auto">
          <a:xfrm>
            <a:off x="1265783" y="4292585"/>
            <a:ext cx="98008"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2" name="Freeform 904"/>
          <p:cNvSpPr>
            <a:spLocks noEditPoints="1"/>
          </p:cNvSpPr>
          <p:nvPr/>
        </p:nvSpPr>
        <p:spPr bwMode="auto">
          <a:xfrm>
            <a:off x="1108659" y="3969007"/>
            <a:ext cx="298687" cy="1406324"/>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3" name="Freeform 905"/>
          <p:cNvSpPr>
            <a:spLocks/>
          </p:cNvSpPr>
          <p:nvPr/>
        </p:nvSpPr>
        <p:spPr bwMode="auto">
          <a:xfrm>
            <a:off x="2715664" y="5132647"/>
            <a:ext cx="266020" cy="231793"/>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4" name="Freeform 906"/>
          <p:cNvSpPr>
            <a:spLocks/>
          </p:cNvSpPr>
          <p:nvPr/>
        </p:nvSpPr>
        <p:spPr bwMode="auto">
          <a:xfrm>
            <a:off x="2851005" y="5229097"/>
            <a:ext cx="262908" cy="13534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5" name="Freeform 907"/>
          <p:cNvSpPr>
            <a:spLocks/>
          </p:cNvSpPr>
          <p:nvPr/>
        </p:nvSpPr>
        <p:spPr bwMode="auto">
          <a:xfrm>
            <a:off x="2524316" y="5289769"/>
            <a:ext cx="144677" cy="74672"/>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6" name="Freeform 908"/>
          <p:cNvSpPr>
            <a:spLocks/>
          </p:cNvSpPr>
          <p:nvPr/>
        </p:nvSpPr>
        <p:spPr bwMode="auto">
          <a:xfrm>
            <a:off x="2231851" y="4723506"/>
            <a:ext cx="80894" cy="17112"/>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7" name="Freeform 909"/>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8" name="Freeform 910"/>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9" name="Freeform 911"/>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0" name="Freeform 912"/>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1" name="Freeform 913"/>
          <p:cNvSpPr>
            <a:spLocks/>
          </p:cNvSpPr>
          <p:nvPr/>
        </p:nvSpPr>
        <p:spPr bwMode="auto">
          <a:xfrm>
            <a:off x="2356304"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2" name="Freeform 914"/>
          <p:cNvSpPr>
            <a:spLocks/>
          </p:cNvSpPr>
          <p:nvPr/>
        </p:nvSpPr>
        <p:spPr bwMode="auto">
          <a:xfrm>
            <a:off x="2370307"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3" name="Freeform 915"/>
          <p:cNvSpPr>
            <a:spLocks/>
          </p:cNvSpPr>
          <p:nvPr/>
        </p:nvSpPr>
        <p:spPr bwMode="auto">
          <a:xfrm>
            <a:off x="2292523" y="4609941"/>
            <a:ext cx="121343" cy="124453"/>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4" name="Freeform 916"/>
          <p:cNvSpPr>
            <a:spLocks/>
          </p:cNvSpPr>
          <p:nvPr/>
        </p:nvSpPr>
        <p:spPr bwMode="auto">
          <a:xfrm>
            <a:off x="2292522" y="4647280"/>
            <a:ext cx="87117" cy="84006"/>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5" name="Oval 917"/>
          <p:cNvSpPr>
            <a:spLocks noChangeArrowheads="1"/>
          </p:cNvSpPr>
          <p:nvPr/>
        </p:nvSpPr>
        <p:spPr bwMode="auto">
          <a:xfrm>
            <a:off x="2387417" y="4639501"/>
            <a:ext cx="6223" cy="7778"/>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6" name="Freeform 918"/>
          <p:cNvSpPr>
            <a:spLocks/>
          </p:cNvSpPr>
          <p:nvPr/>
        </p:nvSpPr>
        <p:spPr bwMode="auto">
          <a:xfrm>
            <a:off x="2356304" y="4728174"/>
            <a:ext cx="10891" cy="9334"/>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7" name="Freeform 919"/>
          <p:cNvSpPr>
            <a:spLocks/>
          </p:cNvSpPr>
          <p:nvPr/>
        </p:nvSpPr>
        <p:spPr bwMode="auto">
          <a:xfrm>
            <a:off x="2342304" y="4728172"/>
            <a:ext cx="10891" cy="12445"/>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2" name="AutoShape 921"/>
          <p:cNvSpPr>
            <a:spLocks noChangeAspect="1" noChangeArrowheads="1" noTextEdit="1"/>
          </p:cNvSpPr>
          <p:nvPr/>
        </p:nvSpPr>
        <p:spPr bwMode="auto">
          <a:xfrm>
            <a:off x="94206" y="5350250"/>
            <a:ext cx="12213543" cy="158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3" name="Rectangle 923"/>
          <p:cNvSpPr>
            <a:spLocks noChangeArrowheads="1"/>
          </p:cNvSpPr>
          <p:nvPr/>
        </p:nvSpPr>
        <p:spPr bwMode="auto">
          <a:xfrm>
            <a:off x="-59507" y="5375140"/>
            <a:ext cx="12371923" cy="1561890"/>
          </a:xfrm>
          <a:prstGeom prst="rect">
            <a:avLst/>
          </a:prstGeom>
          <a:solidFill>
            <a:srgbClr val="5E5E5E"/>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4" name="Rectangle 924"/>
          <p:cNvSpPr>
            <a:spLocks noChangeArrowheads="1"/>
          </p:cNvSpPr>
          <p:nvPr/>
        </p:nvSpPr>
        <p:spPr bwMode="auto">
          <a:xfrm flipV="1">
            <a:off x="-501770" y="5398475"/>
            <a:ext cx="12814186" cy="45700"/>
          </a:xfrm>
          <a:prstGeom prst="rect">
            <a:avLst/>
          </a:prstGeom>
          <a:solidFill>
            <a:schemeClr val="tx1"/>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451" name="Group 450"/>
          <p:cNvGrpSpPr/>
          <p:nvPr/>
        </p:nvGrpSpPr>
        <p:grpSpPr>
          <a:xfrm>
            <a:off x="2455867" y="4558269"/>
            <a:ext cx="628379" cy="1964950"/>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29" name="Group 328"/>
          <p:cNvGrpSpPr/>
          <p:nvPr/>
        </p:nvGrpSpPr>
        <p:grpSpPr>
          <a:xfrm>
            <a:off x="744266" y="4375378"/>
            <a:ext cx="781948" cy="2182481"/>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 name="Group 2"/>
          <p:cNvGrpSpPr/>
          <p:nvPr/>
        </p:nvGrpSpPr>
        <p:grpSpPr>
          <a:xfrm flipH="1">
            <a:off x="8870965" y="4403956"/>
            <a:ext cx="588316" cy="1013858"/>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524" name="AutoShape 445"/>
          <p:cNvSpPr>
            <a:spLocks noChangeAspect="1" noChangeArrowheads="1" noTextEdit="1"/>
          </p:cNvSpPr>
          <p:nvPr/>
        </p:nvSpPr>
        <p:spPr bwMode="auto">
          <a:xfrm>
            <a:off x="4709634" y="10445369"/>
            <a:ext cx="675159" cy="251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666" name="Group 665"/>
          <p:cNvGrpSpPr/>
          <p:nvPr/>
        </p:nvGrpSpPr>
        <p:grpSpPr>
          <a:xfrm>
            <a:off x="1659887" y="4488910"/>
            <a:ext cx="333483" cy="978992"/>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717" name="Group 716"/>
          <p:cNvGrpSpPr/>
          <p:nvPr/>
        </p:nvGrpSpPr>
        <p:grpSpPr>
          <a:xfrm>
            <a:off x="8328700" y="4510829"/>
            <a:ext cx="1715902" cy="1748568"/>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26" name="Group 25"/>
          <p:cNvGrpSpPr/>
          <p:nvPr/>
        </p:nvGrpSpPr>
        <p:grpSpPr>
          <a:xfrm>
            <a:off x="10129762" y="4493365"/>
            <a:ext cx="376254" cy="1818354"/>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grpSp>
        <p:nvGrpSpPr>
          <p:cNvPr id="755" name="Group 754"/>
          <p:cNvGrpSpPr/>
          <p:nvPr/>
        </p:nvGrpSpPr>
        <p:grpSpPr>
          <a:xfrm>
            <a:off x="11206355" y="4484430"/>
            <a:ext cx="452813" cy="1486774"/>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19" name="Group 918"/>
          <p:cNvGrpSpPr/>
          <p:nvPr/>
        </p:nvGrpSpPr>
        <p:grpSpPr>
          <a:xfrm>
            <a:off x="3471439" y="3209671"/>
            <a:ext cx="5245951" cy="1444934"/>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06" tIns="44803" rIns="89606" bIns="44803" numCol="1" anchor="t" anchorCtr="0" compatLnSpc="1">
              <a:prstTxWarp prst="textNoShape">
                <a:avLst/>
              </a:prstTxWarp>
            </a:bodyPr>
            <a:lstStyle/>
            <a:p>
              <a:pPr defTabSz="914005">
                <a:defRPr/>
              </a:pPr>
              <a:endParaRPr lang="en-US" sz="1799" kern="0">
                <a:solidFill>
                  <a:srgbClr val="505050"/>
                </a:solidFill>
              </a:endParaRPr>
            </a:p>
          </p:txBody>
        </p:sp>
      </p:grpSp>
      <p:grpSp>
        <p:nvGrpSpPr>
          <p:cNvPr id="482" name="Group 481"/>
          <p:cNvGrpSpPr/>
          <p:nvPr/>
        </p:nvGrpSpPr>
        <p:grpSpPr>
          <a:xfrm>
            <a:off x="7001718" y="4471984"/>
            <a:ext cx="655157" cy="1249535"/>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28" name="Group 927"/>
          <p:cNvGrpSpPr/>
          <p:nvPr/>
        </p:nvGrpSpPr>
        <p:grpSpPr>
          <a:xfrm>
            <a:off x="9670294" y="667908"/>
            <a:ext cx="1792129" cy="1792129"/>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25" name="Rectangle 924"/>
            <p:cNvSpPr/>
            <p:nvPr/>
          </p:nvSpPr>
          <p:spPr>
            <a:xfrm>
              <a:off x="619886" y="1821808"/>
              <a:ext cx="1643845" cy="1203035"/>
            </a:xfrm>
            <a:prstGeom prst="rect">
              <a:avLst/>
            </a:prstGeom>
          </p:spPr>
          <p:txBody>
            <a:bodyPr wrap="square" lIns="0" rIns="0">
              <a:spAutoFit/>
            </a:bodyPr>
            <a:lstStyle/>
            <a:p>
              <a:pPr algn="ctr" defTabSz="878030">
                <a:lnSpc>
                  <a:spcPct val="80000"/>
                </a:lnSpc>
                <a:spcAft>
                  <a:spcPts val="575"/>
                </a:spcAft>
                <a:defRPr/>
              </a:pPr>
              <a:r>
                <a:rPr lang="en-US" sz="1799" kern="0" dirty="0">
                  <a:gradFill>
                    <a:gsLst>
                      <a:gs pos="2917">
                        <a:srgbClr val="505050"/>
                      </a:gs>
                      <a:gs pos="100000">
                        <a:srgbClr val="505050"/>
                      </a:gs>
                    </a:gsLst>
                    <a:lin ang="5400000" scaled="0"/>
                  </a:gradFill>
                </a:rPr>
                <a:t>Over </a:t>
              </a:r>
              <a:br>
                <a:rPr lang="en-US" sz="1799" kern="0" dirty="0">
                  <a:gradFill>
                    <a:gsLst>
                      <a:gs pos="2917">
                        <a:srgbClr val="505050"/>
                      </a:gs>
                      <a:gs pos="100000">
                        <a:srgbClr val="505050"/>
                      </a:gs>
                    </a:gsLst>
                    <a:lin ang="5400000" scaled="0"/>
                  </a:gradFill>
                </a:rPr>
              </a:br>
              <a:r>
                <a:rPr lang="en-US" sz="3429" kern="0" dirty="0">
                  <a:gradFill>
                    <a:gsLst>
                      <a:gs pos="2917">
                        <a:srgbClr val="DC3C00"/>
                      </a:gs>
                      <a:gs pos="100000">
                        <a:srgbClr val="DC3C00"/>
                      </a:gs>
                    </a:gsLst>
                    <a:lin ang="5400000" scaled="0"/>
                  </a:gradFill>
                </a:rPr>
                <a:t>4 trillion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emails sent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with O365</a:t>
              </a:r>
            </a:p>
          </p:txBody>
        </p:sp>
      </p:grpSp>
      <p:grpSp>
        <p:nvGrpSpPr>
          <p:cNvPr id="4" name="Group 3"/>
          <p:cNvGrpSpPr/>
          <p:nvPr/>
        </p:nvGrpSpPr>
        <p:grpSpPr>
          <a:xfrm>
            <a:off x="2329655" y="1165876"/>
            <a:ext cx="1792129" cy="1792129"/>
            <a:chOff x="2329728" y="1164965"/>
            <a:chExt cx="1792850" cy="1792850"/>
          </a:xfrm>
        </p:grpSpPr>
        <p:sp>
          <p:nvSpPr>
            <p:cNvPr id="965" name="Oval 964"/>
            <p:cNvSpPr/>
            <p:nvPr/>
          </p:nvSpPr>
          <p:spPr bwMode="auto">
            <a:xfrm>
              <a:off x="2329728" y="1164965"/>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6" name="Rectangle 965"/>
            <p:cNvSpPr/>
            <p:nvPr/>
          </p:nvSpPr>
          <p:spPr>
            <a:xfrm>
              <a:off x="2413775" y="1326760"/>
              <a:ext cx="1611530" cy="1323074"/>
            </a:xfrm>
            <a:prstGeom prst="rect">
              <a:avLst/>
            </a:prstGeom>
          </p:spPr>
          <p:txBody>
            <a:bodyPr wrap="square" lIns="0" rIns="0">
              <a:spAutoFit/>
            </a:bodyPr>
            <a:lstStyle/>
            <a:p>
              <a:pPr algn="ctr" defTabSz="878030">
                <a:lnSpc>
                  <a:spcPct val="80000"/>
                </a:lnSpc>
                <a:defRPr/>
              </a:pPr>
              <a:r>
                <a:rPr lang="en-US" sz="3429" kern="0" dirty="0">
                  <a:gradFill>
                    <a:gsLst>
                      <a:gs pos="2917">
                        <a:srgbClr val="DC3C00"/>
                      </a:gs>
                      <a:gs pos="100000">
                        <a:srgbClr val="DC3C00"/>
                      </a:gs>
                    </a:gsLst>
                    <a:lin ang="5400000" scaled="0"/>
                  </a:gradFill>
                </a:rPr>
                <a:t>100+ million </a:t>
              </a:r>
              <a:r>
                <a:rPr lang="en-US" sz="1567" kern="0" dirty="0">
                  <a:gradFill>
                    <a:gsLst>
                      <a:gs pos="2917">
                        <a:srgbClr val="505050"/>
                      </a:gs>
                      <a:gs pos="100000">
                        <a:srgbClr val="505050"/>
                      </a:gs>
                    </a:gsLst>
                    <a:lin ang="5400000" scaled="0"/>
                  </a:gradFill>
                </a:rPr>
                <a:t>downloads of mobile apps</a:t>
              </a:r>
            </a:p>
          </p:txBody>
        </p:sp>
      </p:grpSp>
      <p:grpSp>
        <p:nvGrpSpPr>
          <p:cNvPr id="8" name="Group 7"/>
          <p:cNvGrpSpPr/>
          <p:nvPr/>
        </p:nvGrpSpPr>
        <p:grpSpPr>
          <a:xfrm>
            <a:off x="6861705" y="656007"/>
            <a:ext cx="1792129" cy="1792129"/>
            <a:chOff x="6863601" y="654890"/>
            <a:chExt cx="1792850" cy="1792850"/>
          </a:xfrm>
        </p:grpSpPr>
        <p:sp>
          <p:nvSpPr>
            <p:cNvPr id="967" name="Oval 966"/>
            <p:cNvSpPr/>
            <p:nvPr/>
          </p:nvSpPr>
          <p:spPr bwMode="auto">
            <a:xfrm>
              <a:off x="6863601" y="654890"/>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8" name="Rectangle 967"/>
            <p:cNvSpPr/>
            <p:nvPr/>
          </p:nvSpPr>
          <p:spPr>
            <a:xfrm>
              <a:off x="6973320" y="881728"/>
              <a:ext cx="1611530" cy="1274708"/>
            </a:xfrm>
            <a:prstGeom prst="rect">
              <a:avLst/>
            </a:prstGeom>
          </p:spPr>
          <p:txBody>
            <a:bodyPr wrap="square" lIns="0" rIns="0">
              <a:spAutoFit/>
            </a:bodyPr>
            <a:lstStyle/>
            <a:p>
              <a:pPr algn="ctr" defTabSz="878030">
                <a:lnSpc>
                  <a:spcPct val="80000"/>
                </a:lnSpc>
                <a:spcAft>
                  <a:spcPts val="575"/>
                </a:spcAft>
                <a:defRPr/>
              </a:pPr>
              <a:r>
                <a:rPr lang="en-US" sz="3429" kern="0" dirty="0">
                  <a:gradFill>
                    <a:gsLst>
                      <a:gs pos="2917">
                        <a:srgbClr val="DC3C00"/>
                      </a:gs>
                      <a:gs pos="100000">
                        <a:srgbClr val="DC3C00"/>
                      </a:gs>
                    </a:gsLst>
                    <a:lin ang="5400000" scaled="0"/>
                  </a:gradFill>
                </a:rPr>
                <a:t>850 million </a:t>
              </a:r>
              <a:r>
                <a:rPr lang="en-US" sz="1371" kern="0" dirty="0">
                  <a:gradFill>
                    <a:gsLst>
                      <a:gs pos="2917">
                        <a:srgbClr val="505050"/>
                      </a:gs>
                      <a:gs pos="100000">
                        <a:srgbClr val="505050"/>
                      </a:gs>
                    </a:gsLst>
                    <a:lin ang="5400000" scaled="0"/>
                  </a:gradFill>
                </a:rPr>
                <a:t>meetings are created a month</a:t>
              </a:r>
            </a:p>
          </p:txBody>
        </p:sp>
      </p:grpSp>
      <p:grpSp>
        <p:nvGrpSpPr>
          <p:cNvPr id="5" name="Group 4"/>
          <p:cNvGrpSpPr/>
          <p:nvPr/>
        </p:nvGrpSpPr>
        <p:grpSpPr>
          <a:xfrm>
            <a:off x="4709360" y="1342618"/>
            <a:ext cx="1610881" cy="1560744"/>
            <a:chOff x="4710390" y="1341778"/>
            <a:chExt cx="1611530" cy="1561372"/>
          </a:xfrm>
        </p:grpSpPr>
        <p:sp>
          <p:nvSpPr>
            <p:cNvPr id="969" name="Oval 968"/>
            <p:cNvSpPr/>
            <p:nvPr/>
          </p:nvSpPr>
          <p:spPr bwMode="auto">
            <a:xfrm>
              <a:off x="4735469" y="1341778"/>
              <a:ext cx="1561372" cy="1561372"/>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0" name="Rectangle 969"/>
            <p:cNvSpPr/>
            <p:nvPr/>
          </p:nvSpPr>
          <p:spPr>
            <a:xfrm>
              <a:off x="4710390" y="1486138"/>
              <a:ext cx="1611530" cy="1154370"/>
            </a:xfrm>
            <a:prstGeom prst="rect">
              <a:avLst/>
            </a:prstGeom>
          </p:spPr>
          <p:txBody>
            <a:bodyPr wrap="square" lIns="0" rIns="0">
              <a:spAutoFit/>
            </a:bodyPr>
            <a:lstStyle/>
            <a:p>
              <a:pPr algn="ctr" defTabSz="878030">
                <a:lnSpc>
                  <a:spcPct val="80000"/>
                </a:lnSpc>
                <a:defRPr/>
              </a:pPr>
              <a:r>
                <a:rPr lang="en-US" sz="2744" kern="0" dirty="0">
                  <a:gradFill>
                    <a:gsLst>
                      <a:gs pos="2917">
                        <a:srgbClr val="DC3C00"/>
                      </a:gs>
                      <a:gs pos="100000">
                        <a:srgbClr val="DC3C00"/>
                      </a:gs>
                    </a:gsLst>
                    <a:lin ang="5400000" scaled="0"/>
                  </a:gradFill>
                </a:rPr>
                <a:t>2–3</a:t>
              </a:r>
              <a:r>
                <a:rPr lang="en-US" sz="2744" kern="0" dirty="0">
                  <a:gradFill>
                    <a:gsLst>
                      <a:gs pos="2917">
                        <a:srgbClr val="505050"/>
                      </a:gs>
                      <a:gs pos="100000">
                        <a:srgbClr val="505050"/>
                      </a:gs>
                    </a:gsLst>
                    <a:lin ang="5400000" scaled="0"/>
                  </a:gradFill>
                </a:rPr>
                <a:t> </a:t>
              </a:r>
              <a:r>
                <a:rPr lang="en-US" sz="2352" kern="0" dirty="0">
                  <a:gradFill>
                    <a:gsLst>
                      <a:gs pos="2917">
                        <a:srgbClr val="DC3C00"/>
                      </a:gs>
                      <a:gs pos="100000">
                        <a:srgbClr val="DC3C00"/>
                      </a:gs>
                    </a:gsLst>
                    <a:lin ang="5400000" scaled="0"/>
                  </a:gradFill>
                </a:rPr>
                <a:t>hours/day</a:t>
              </a:r>
              <a:r>
                <a:rPr lang="en-US" sz="2744" kern="0" dirty="0">
                  <a:gradFill>
                    <a:gsLst>
                      <a:gs pos="2917">
                        <a:srgbClr val="505050"/>
                      </a:gs>
                      <a:gs pos="100000">
                        <a:srgbClr val="505050"/>
                      </a:gs>
                    </a:gsLst>
                    <a:lin ang="5400000" scaled="0"/>
                  </a:gradFill>
                </a:rPr>
                <a:t> </a:t>
              </a:r>
              <a:r>
                <a:rPr lang="en-US" sz="1567" kern="0" dirty="0">
                  <a:gradFill>
                    <a:gsLst>
                      <a:gs pos="2917">
                        <a:srgbClr val="505050"/>
                      </a:gs>
                      <a:gs pos="100000">
                        <a:srgbClr val="505050"/>
                      </a:gs>
                    </a:gsLst>
                    <a:lin ang="5400000" scaled="0"/>
                  </a:gradFill>
                </a:rPr>
                <a:t>spent in </a:t>
              </a:r>
              <a:br>
                <a:rPr lang="en-US" sz="1567" kern="0" dirty="0">
                  <a:gradFill>
                    <a:gsLst>
                      <a:gs pos="2917">
                        <a:srgbClr val="505050"/>
                      </a:gs>
                      <a:gs pos="100000">
                        <a:srgbClr val="505050"/>
                      </a:gs>
                    </a:gsLst>
                    <a:lin ang="5400000" scaled="0"/>
                  </a:gradFill>
                </a:rPr>
              </a:br>
              <a:r>
                <a:rPr lang="en-US" sz="1567" kern="0" dirty="0">
                  <a:gradFill>
                    <a:gsLst>
                      <a:gs pos="2917">
                        <a:srgbClr val="505050"/>
                      </a:gs>
                      <a:gs pos="100000">
                        <a:srgbClr val="505050"/>
                      </a:gs>
                    </a:gsLst>
                    <a:lin ang="5400000" scaled="0"/>
                  </a:gradFill>
                </a:rPr>
                <a:t>Office apps</a:t>
              </a:r>
            </a:p>
          </p:txBody>
        </p:sp>
      </p:grpSp>
      <p:grpSp>
        <p:nvGrpSpPr>
          <p:cNvPr id="927" name="Group 926"/>
          <p:cNvGrpSpPr/>
          <p:nvPr/>
        </p:nvGrpSpPr>
        <p:grpSpPr>
          <a:xfrm>
            <a:off x="678587" y="2029408"/>
            <a:ext cx="1610881" cy="1481421"/>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3" name="Rectangle 972"/>
            <p:cNvSpPr/>
            <p:nvPr/>
          </p:nvSpPr>
          <p:spPr>
            <a:xfrm>
              <a:off x="9479153" y="1866851"/>
              <a:ext cx="1643845" cy="1152720"/>
            </a:xfrm>
            <a:prstGeom prst="rect">
              <a:avLst/>
            </a:prstGeom>
          </p:spPr>
          <p:txBody>
            <a:bodyPr wrap="square" lIns="0" rIns="0">
              <a:spAutoFit/>
            </a:bodyPr>
            <a:lstStyle/>
            <a:p>
              <a:pPr algn="ctr" defTabSz="878030">
                <a:lnSpc>
                  <a:spcPct val="80000"/>
                </a:lnSpc>
                <a:defRPr/>
              </a:pPr>
              <a:r>
                <a:rPr lang="en-US" sz="3429" kern="0" dirty="0">
                  <a:gradFill>
                    <a:gsLst>
                      <a:gs pos="2917">
                        <a:srgbClr val="DC3C00"/>
                      </a:gs>
                      <a:gs pos="100000">
                        <a:srgbClr val="DC3C00"/>
                      </a:gs>
                    </a:gsLst>
                    <a:lin ang="5400000" scaled="0"/>
                  </a:gradFill>
                </a:rPr>
                <a:t>1.2</a:t>
              </a:r>
              <a:br>
                <a:rPr lang="en-US" sz="3429" kern="0" dirty="0">
                  <a:gradFill>
                    <a:gsLst>
                      <a:gs pos="2917">
                        <a:srgbClr val="DC3C00"/>
                      </a:gs>
                      <a:gs pos="100000">
                        <a:srgbClr val="DC3C00"/>
                      </a:gs>
                    </a:gsLst>
                    <a:lin ang="5400000" scaled="0"/>
                  </a:gradFill>
                </a:rPr>
              </a:br>
              <a:r>
                <a:rPr lang="en-US" sz="2940" kern="0" dirty="0">
                  <a:gradFill>
                    <a:gsLst>
                      <a:gs pos="2917">
                        <a:srgbClr val="DC3C00"/>
                      </a:gs>
                      <a:gs pos="100000">
                        <a:srgbClr val="DC3C00"/>
                      </a:gs>
                    </a:gsLst>
                    <a:lin ang="5400000" scaled="0"/>
                  </a:gradFill>
                </a:rPr>
                <a:t>billion+</a:t>
              </a:r>
              <a:r>
                <a:rPr lang="en-US" sz="3429" kern="0" dirty="0">
                  <a:gradFill>
                    <a:gsLst>
                      <a:gs pos="2917">
                        <a:srgbClr val="DC3C00"/>
                      </a:gs>
                      <a:gs pos="100000">
                        <a:srgbClr val="DC3C00"/>
                      </a:gs>
                    </a:gsLst>
                    <a:lin ang="5400000" scaled="0"/>
                  </a:gradFill>
                </a:rPr>
                <a:t> </a:t>
              </a:r>
              <a:r>
                <a:rPr lang="en-US" sz="1567" kern="0" dirty="0">
                  <a:gradFill>
                    <a:gsLst>
                      <a:gs pos="2917">
                        <a:srgbClr val="505050"/>
                      </a:gs>
                      <a:gs pos="100000">
                        <a:srgbClr val="505050"/>
                      </a:gs>
                    </a:gsLst>
                    <a:lin ang="5400000" scaled="0"/>
                  </a:gradFill>
                </a:rPr>
                <a:t>users</a:t>
              </a:r>
            </a:p>
          </p:txBody>
        </p:sp>
      </p:grpSp>
      <p:grpSp>
        <p:nvGrpSpPr>
          <p:cNvPr id="979" name="Group 978"/>
          <p:cNvGrpSpPr/>
          <p:nvPr/>
        </p:nvGrpSpPr>
        <p:grpSpPr>
          <a:xfrm>
            <a:off x="8886786" y="2413775"/>
            <a:ext cx="1407969" cy="1407969"/>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81" name="Rectangle 980"/>
            <p:cNvSpPr/>
            <p:nvPr/>
          </p:nvSpPr>
          <p:spPr>
            <a:xfrm>
              <a:off x="610164" y="1773209"/>
              <a:ext cx="1643844" cy="1248195"/>
            </a:xfrm>
            <a:prstGeom prst="rect">
              <a:avLst/>
            </a:prstGeom>
          </p:spPr>
          <p:txBody>
            <a:bodyPr wrap="square" lIns="0" rIns="0">
              <a:spAutoFit/>
            </a:bodyPr>
            <a:lstStyle/>
            <a:p>
              <a:pPr algn="ctr" defTabSz="878030">
                <a:lnSpc>
                  <a:spcPct val="80000"/>
                </a:lnSpc>
                <a:spcAft>
                  <a:spcPts val="575"/>
                </a:spcAft>
                <a:defRPr/>
              </a:pPr>
              <a:r>
                <a:rPr lang="en-US" sz="2744" kern="0" dirty="0">
                  <a:gradFill>
                    <a:gsLst>
                      <a:gs pos="2917">
                        <a:srgbClr val="DC3C00"/>
                      </a:gs>
                      <a:gs pos="100000">
                        <a:srgbClr val="DC3C00"/>
                      </a:gs>
                    </a:gsLst>
                    <a:lin ang="5400000" scaled="0"/>
                  </a:gradFill>
                </a:rPr>
                <a:t>470+ PB </a:t>
              </a:r>
              <a:br>
                <a:rPr lang="en-US" sz="1799" kern="0" dirty="0">
                  <a:gradFill>
                    <a:gsLst>
                      <a:gs pos="2917">
                        <a:srgbClr val="505050"/>
                      </a:gs>
                      <a:gs pos="100000">
                        <a:srgbClr val="505050"/>
                      </a:gs>
                    </a:gsLst>
                    <a:lin ang="5400000" scaled="0"/>
                  </a:gradFill>
                </a:rPr>
              </a:br>
              <a:r>
                <a:rPr lang="en-US" sz="1567" kern="0" dirty="0">
                  <a:gradFill>
                    <a:gsLst>
                      <a:gs pos="2917">
                        <a:srgbClr val="505050"/>
                      </a:gs>
                      <a:gs pos="100000">
                        <a:srgbClr val="505050"/>
                      </a:gs>
                    </a:gsLst>
                    <a:lin ang="5400000" scaled="0"/>
                  </a:gradFill>
                </a:rPr>
                <a:t>of storage</a:t>
              </a:r>
            </a:p>
          </p:txBody>
        </p:sp>
      </p:grpSp>
      <p:grpSp>
        <p:nvGrpSpPr>
          <p:cNvPr id="448" name="Group 447"/>
          <p:cNvGrpSpPr/>
          <p:nvPr/>
        </p:nvGrpSpPr>
        <p:grpSpPr>
          <a:xfrm>
            <a:off x="3697906" y="4564522"/>
            <a:ext cx="543065" cy="1477513"/>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449" name="Group 448"/>
          <p:cNvGrpSpPr/>
          <p:nvPr/>
        </p:nvGrpSpPr>
        <p:grpSpPr>
          <a:xfrm>
            <a:off x="4048983" y="4358674"/>
            <a:ext cx="1112227" cy="2079606"/>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618" name="Group 617"/>
          <p:cNvGrpSpPr/>
          <p:nvPr/>
        </p:nvGrpSpPr>
        <p:grpSpPr>
          <a:xfrm>
            <a:off x="5350120" y="4452534"/>
            <a:ext cx="1922624" cy="2263970"/>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831" name="TextBox 830"/>
          <p:cNvSpPr txBox="1"/>
          <p:nvPr/>
        </p:nvSpPr>
        <p:spPr>
          <a:xfrm>
            <a:off x="11280894" y="167118"/>
            <a:ext cx="698381"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Intro </a:t>
            </a:r>
          </a:p>
        </p:txBody>
      </p:sp>
    </p:spTree>
    <p:extLst>
      <p:ext uri="{BB962C8B-B14F-4D97-AF65-F5344CB8AC3E}">
        <p14:creationId xmlns:p14="http://schemas.microsoft.com/office/powerpoint/2010/main" val="84897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anim calcmode="lin" valueType="num">
                                      <p:cBhvr>
                                        <p:cTn id="8" dur="1000" fill="hold"/>
                                        <p:tgtEl>
                                          <p:spTgt spid="927"/>
                                        </p:tgtEl>
                                        <p:attrNameLst>
                                          <p:attrName>ppt_x</p:attrName>
                                        </p:attrNameLst>
                                      </p:cBhvr>
                                      <p:tavLst>
                                        <p:tav tm="0">
                                          <p:val>
                                            <p:strVal val="#ppt_x"/>
                                          </p:val>
                                        </p:tav>
                                        <p:tav tm="100000">
                                          <p:val>
                                            <p:strVal val="#ppt_x"/>
                                          </p:val>
                                        </p:tav>
                                      </p:tavLst>
                                    </p:anim>
                                    <p:anim calcmode="lin" valueType="num">
                                      <p:cBhvr>
                                        <p:cTn id="9" dur="1000" fill="hold"/>
                                        <p:tgtEl>
                                          <p:spTgt spid="9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79"/>
                                        </p:tgtEl>
                                        <p:attrNameLst>
                                          <p:attrName>style.visibility</p:attrName>
                                        </p:attrNameLst>
                                      </p:cBhvr>
                                      <p:to>
                                        <p:strVal val="visible"/>
                                      </p:to>
                                    </p:set>
                                    <p:animEffect transition="in" filter="fade">
                                      <p:cBhvr>
                                        <p:cTn id="27" dur="1000"/>
                                        <p:tgtEl>
                                          <p:spTgt spid="979"/>
                                        </p:tgtEl>
                                      </p:cBhvr>
                                    </p:animEffect>
                                    <p:anim calcmode="lin" valueType="num">
                                      <p:cBhvr>
                                        <p:cTn id="28" dur="1000" fill="hold"/>
                                        <p:tgtEl>
                                          <p:spTgt spid="979"/>
                                        </p:tgtEl>
                                        <p:attrNameLst>
                                          <p:attrName>ppt_x</p:attrName>
                                        </p:attrNameLst>
                                      </p:cBhvr>
                                      <p:tavLst>
                                        <p:tav tm="0">
                                          <p:val>
                                            <p:strVal val="#ppt_x"/>
                                          </p:val>
                                        </p:tav>
                                        <p:tav tm="100000">
                                          <p:val>
                                            <p:strVal val="#ppt_x"/>
                                          </p:val>
                                        </p:tav>
                                      </p:tavLst>
                                    </p:anim>
                                    <p:anim calcmode="lin" valueType="num">
                                      <p:cBhvr>
                                        <p:cTn id="29" dur="1000" fill="hold"/>
                                        <p:tgtEl>
                                          <p:spTgt spid="9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28"/>
                                        </p:tgtEl>
                                        <p:attrNameLst>
                                          <p:attrName>style.visibility</p:attrName>
                                        </p:attrNameLst>
                                      </p:cBhvr>
                                      <p:to>
                                        <p:strVal val="visible"/>
                                      </p:to>
                                    </p:set>
                                    <p:animEffect transition="in" filter="fade">
                                      <p:cBhvr>
                                        <p:cTn id="32" dur="1000"/>
                                        <p:tgtEl>
                                          <p:spTgt spid="928"/>
                                        </p:tgtEl>
                                      </p:cBhvr>
                                    </p:animEffect>
                                    <p:anim calcmode="lin" valueType="num">
                                      <p:cBhvr>
                                        <p:cTn id="33" dur="1000" fill="hold"/>
                                        <p:tgtEl>
                                          <p:spTgt spid="928"/>
                                        </p:tgtEl>
                                        <p:attrNameLst>
                                          <p:attrName>ppt_x</p:attrName>
                                        </p:attrNameLst>
                                      </p:cBhvr>
                                      <p:tavLst>
                                        <p:tav tm="0">
                                          <p:val>
                                            <p:strVal val="#ppt_x"/>
                                          </p:val>
                                        </p:tav>
                                        <p:tav tm="100000">
                                          <p:val>
                                            <p:strVal val="#ppt_x"/>
                                          </p:val>
                                        </p:tav>
                                      </p:tavLst>
                                    </p:anim>
                                    <p:anim calcmode="lin" valueType="num">
                                      <p:cBhvr>
                                        <p:cTn id="34" dur="100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19"/>
                                        </p:tgtEl>
                                        <p:attrNameLst>
                                          <p:attrName>style.visibility</p:attrName>
                                        </p:attrNameLst>
                                      </p:cBhvr>
                                      <p:to>
                                        <p:strVal val="visible"/>
                                      </p:to>
                                    </p:set>
                                    <p:anim calcmode="lin" valueType="num">
                                      <p:cBhvr additive="base">
                                        <p:cTn id="39" dur="500" fill="hold"/>
                                        <p:tgtEl>
                                          <p:spTgt spid="919"/>
                                        </p:tgtEl>
                                        <p:attrNameLst>
                                          <p:attrName>ppt_x</p:attrName>
                                        </p:attrNameLst>
                                      </p:cBhvr>
                                      <p:tavLst>
                                        <p:tav tm="0">
                                          <p:val>
                                            <p:strVal val="#ppt_x"/>
                                          </p:val>
                                        </p:tav>
                                        <p:tav tm="100000">
                                          <p:val>
                                            <p:strVal val="#ppt_x"/>
                                          </p:val>
                                        </p:tav>
                                      </p:tavLst>
                                    </p:anim>
                                    <p:anim calcmode="lin" valueType="num">
                                      <p:cBhvr additive="base">
                                        <p:cTn id="40" dur="500" fill="hold"/>
                                        <p:tgtEl>
                                          <p:spTgt spid="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p:cNvSpPr/>
          <p:nvPr/>
        </p:nvSpPr>
        <p:spPr bwMode="auto">
          <a:xfrm>
            <a:off x="5324409" y="6386743"/>
            <a:ext cx="1546092" cy="360966"/>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52" name="Rectangle 451"/>
          <p:cNvSpPr/>
          <p:nvPr/>
        </p:nvSpPr>
        <p:spPr bwMode="auto">
          <a:xfrm>
            <a:off x="6101086" y="2055153"/>
            <a:ext cx="5820889" cy="4510518"/>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51" name="Rectangle 450"/>
          <p:cNvSpPr/>
          <p:nvPr/>
        </p:nvSpPr>
        <p:spPr bwMode="auto">
          <a:xfrm>
            <a:off x="241163" y="2055153"/>
            <a:ext cx="5780434" cy="4510518"/>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Developer vision</a:t>
            </a:r>
          </a:p>
        </p:txBody>
      </p:sp>
      <p:sp>
        <p:nvSpPr>
          <p:cNvPr id="283" name="Data"/>
          <p:cNvSpPr/>
          <p:nvPr/>
        </p:nvSpPr>
        <p:spPr bwMode="auto">
          <a:xfrm>
            <a:off x="6101085" y="1188523"/>
            <a:ext cx="5820889" cy="8961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284" name="USER"/>
          <p:cNvSpPr/>
          <p:nvPr/>
        </p:nvSpPr>
        <p:spPr bwMode="auto">
          <a:xfrm>
            <a:off x="241163" y="1188523"/>
            <a:ext cx="5780434" cy="8961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75" name="Group 174"/>
          <p:cNvGrpSpPr/>
          <p:nvPr/>
        </p:nvGrpSpPr>
        <p:grpSpPr>
          <a:xfrm>
            <a:off x="649224" y="3612595"/>
            <a:ext cx="5157546" cy="2708828"/>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126322" y="5781560"/>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endParaRPr>
          </a:p>
        </p:txBody>
      </p:sp>
      <p:sp>
        <p:nvSpPr>
          <p:cNvPr id="466" name="Rectangle 465"/>
          <p:cNvSpPr/>
          <p:nvPr/>
        </p:nvSpPr>
        <p:spPr bwMode="auto">
          <a:xfrm>
            <a:off x="2847512" y="4274829"/>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7" name="Rectangle 466"/>
          <p:cNvSpPr/>
          <p:nvPr/>
        </p:nvSpPr>
        <p:spPr bwMode="auto">
          <a:xfrm>
            <a:off x="3325409" y="4540062"/>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8" name="Rectangle 467"/>
          <p:cNvSpPr/>
          <p:nvPr/>
        </p:nvSpPr>
        <p:spPr>
          <a:xfrm>
            <a:off x="3983404" y="5080126"/>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endParaRPr>
          </a:p>
        </p:txBody>
      </p:sp>
      <p:sp>
        <p:nvSpPr>
          <p:cNvPr id="469" name="Rectangle 468"/>
          <p:cNvSpPr/>
          <p:nvPr/>
        </p:nvSpPr>
        <p:spPr bwMode="auto">
          <a:xfrm flipH="1">
            <a:off x="1758417" y="5352495"/>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0" name="Rectangle 469"/>
          <p:cNvSpPr/>
          <p:nvPr/>
        </p:nvSpPr>
        <p:spPr bwMode="auto">
          <a:xfrm>
            <a:off x="1028773" y="5627458"/>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1" name="Rectangle 470"/>
          <p:cNvSpPr/>
          <p:nvPr/>
        </p:nvSpPr>
        <p:spPr bwMode="auto">
          <a:xfrm>
            <a:off x="1252942" y="5720704"/>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70501" y="2980905"/>
            <a:ext cx="836157" cy="83615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3" name="Freeform 18"/>
          <p:cNvSpPr>
            <a:spLocks noChangeAspect="1" noEditPoints="1"/>
          </p:cNvSpPr>
          <p:nvPr/>
        </p:nvSpPr>
        <p:spPr bwMode="auto">
          <a:xfrm>
            <a:off x="7015278" y="3197229"/>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defRPr/>
            </a:pPr>
            <a:endParaRPr lang="en-US" sz="1342" b="1" dirty="0">
              <a:gradFill>
                <a:gsLst>
                  <a:gs pos="50427">
                    <a:srgbClr val="FFFFFF"/>
                  </a:gs>
                  <a:gs pos="30000">
                    <a:srgbClr val="FFFFFF"/>
                  </a:gs>
                </a:gsLst>
                <a:lin ang="5400000" scaled="0"/>
              </a:gradFill>
            </a:endParaRPr>
          </a:p>
        </p:txBody>
      </p:sp>
      <p:sp>
        <p:nvSpPr>
          <p:cNvPr id="474" name="Oval 473"/>
          <p:cNvSpPr/>
          <p:nvPr/>
        </p:nvSpPr>
        <p:spPr bwMode="auto">
          <a:xfrm>
            <a:off x="8073552" y="2980905"/>
            <a:ext cx="836157" cy="83615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5" name="Freeform 17"/>
          <p:cNvSpPr>
            <a:spLocks noEditPoints="1"/>
          </p:cNvSpPr>
          <p:nvPr/>
        </p:nvSpPr>
        <p:spPr bwMode="auto">
          <a:xfrm>
            <a:off x="8261330" y="3106312"/>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476" name="Oval 475"/>
          <p:cNvSpPr/>
          <p:nvPr/>
        </p:nvSpPr>
        <p:spPr bwMode="auto">
          <a:xfrm>
            <a:off x="9276604" y="2980905"/>
            <a:ext cx="836157" cy="83615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7" name="Freeform 476"/>
          <p:cNvSpPr>
            <a:spLocks noEditPoints="1"/>
          </p:cNvSpPr>
          <p:nvPr/>
        </p:nvSpPr>
        <p:spPr bwMode="auto">
          <a:xfrm>
            <a:off x="9405539" y="3151037"/>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478" name="Oval 477"/>
          <p:cNvSpPr/>
          <p:nvPr/>
        </p:nvSpPr>
        <p:spPr bwMode="auto">
          <a:xfrm>
            <a:off x="10479655" y="2980905"/>
            <a:ext cx="836157" cy="83615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479" name="Group 478"/>
          <p:cNvGrpSpPr/>
          <p:nvPr/>
        </p:nvGrpSpPr>
        <p:grpSpPr>
          <a:xfrm>
            <a:off x="10625344" y="3161522"/>
            <a:ext cx="544782" cy="474928"/>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grpSp>
        <p:nvGrpSpPr>
          <p:cNvPr id="482" name="Group 481"/>
          <p:cNvGrpSpPr/>
          <p:nvPr/>
        </p:nvGrpSpPr>
        <p:grpSpPr>
          <a:xfrm>
            <a:off x="10179628" y="5275127"/>
            <a:ext cx="1317611" cy="1040907"/>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grpSp>
        <p:sp>
          <p:nvSpPr>
            <p:cNvPr id="484" name="TextBox 483"/>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defRPr/>
              </a:pPr>
              <a:r>
                <a:rPr lang="en-US" sz="294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6916824" y="5028186"/>
            <a:ext cx="881657" cy="1287848"/>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366109" y="3826200"/>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nvGrpSpPr>
          <p:cNvPr id="495" name="Group 494"/>
          <p:cNvGrpSpPr/>
          <p:nvPr/>
        </p:nvGrpSpPr>
        <p:grpSpPr>
          <a:xfrm>
            <a:off x="8367161" y="3870593"/>
            <a:ext cx="857796" cy="69495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grpSp>
        <p:nvGrpSpPr>
          <p:cNvPr id="498" name="Group 497"/>
          <p:cNvGrpSpPr/>
          <p:nvPr/>
        </p:nvGrpSpPr>
        <p:grpSpPr>
          <a:xfrm>
            <a:off x="9224954" y="3870593"/>
            <a:ext cx="594199" cy="701685"/>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grpSp>
        <p:nvGrpSpPr>
          <p:cNvPr id="501" name="Group 500"/>
          <p:cNvGrpSpPr/>
          <p:nvPr/>
        </p:nvGrpSpPr>
        <p:grpSpPr>
          <a:xfrm>
            <a:off x="8231692" y="4501072"/>
            <a:ext cx="1304935" cy="1814962"/>
            <a:chOff x="8144842" y="4004140"/>
            <a:chExt cx="1331448" cy="1851838"/>
          </a:xfrm>
        </p:grpSpPr>
        <p:pic>
          <p:nvPicPr>
            <p:cNvPr id="502" name="Picture 501"/>
            <p:cNvPicPr>
              <a:picLocks noChangeAspect="1"/>
            </p:cNvPicPr>
            <p:nvPr/>
          </p:nvPicPr>
          <p:blipFill>
            <a:blip r:embed="rId2"/>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3"/>
            <a:stretch>
              <a:fillRect/>
            </a:stretch>
          </p:blipFill>
          <p:spPr>
            <a:xfrm>
              <a:off x="8144842" y="4762867"/>
              <a:ext cx="1080760" cy="1093111"/>
            </a:xfrm>
            <a:prstGeom prst="rect">
              <a:avLst/>
            </a:prstGeom>
          </p:spPr>
        </p:pic>
      </p:grpSp>
      <p:grpSp>
        <p:nvGrpSpPr>
          <p:cNvPr id="504" name="Group 503"/>
          <p:cNvGrpSpPr/>
          <p:nvPr/>
        </p:nvGrpSpPr>
        <p:grpSpPr>
          <a:xfrm>
            <a:off x="10675242" y="3870593"/>
            <a:ext cx="444984" cy="1415835"/>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grpSp>
        <p:nvGrpSpPr>
          <p:cNvPr id="507" name="Group 506"/>
          <p:cNvGrpSpPr/>
          <p:nvPr/>
        </p:nvGrpSpPr>
        <p:grpSpPr>
          <a:xfrm>
            <a:off x="7101170" y="3870593"/>
            <a:ext cx="374969" cy="1777550"/>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sp>
        <p:nvSpPr>
          <p:cNvPr id="174" name="TextBox 173"/>
          <p:cNvSpPr txBox="1"/>
          <p:nvPr/>
        </p:nvSpPr>
        <p:spPr>
          <a:xfrm>
            <a:off x="11280894" y="167118"/>
            <a:ext cx="698381"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Intro </a:t>
            </a:r>
          </a:p>
        </p:txBody>
      </p:sp>
    </p:spTree>
    <p:extLst>
      <p:ext uri="{BB962C8B-B14F-4D97-AF65-F5344CB8AC3E}">
        <p14:creationId xmlns:p14="http://schemas.microsoft.com/office/powerpoint/2010/main" val="228816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283"/>
                                        </p:tgtEl>
                                        <p:attrNameLst>
                                          <p:attrName>style.visibility</p:attrName>
                                        </p:attrNameLst>
                                      </p:cBhvr>
                                      <p:to>
                                        <p:strVal val="visible"/>
                                      </p:to>
                                    </p:set>
                                    <p:anim calcmode="lin" valueType="num">
                                      <p:cBhvr additive="base">
                                        <p:cTn id="12" dur="640" fill="hold"/>
                                        <p:tgtEl>
                                          <p:spTgt spid="283"/>
                                        </p:tgtEl>
                                        <p:attrNameLst>
                                          <p:attrName>ppt_x</p:attrName>
                                        </p:attrNameLst>
                                      </p:cBhvr>
                                      <p:tavLst>
                                        <p:tav tm="0">
                                          <p:val>
                                            <p:strVal val="1+#ppt_w/2"/>
                                          </p:val>
                                        </p:tav>
                                        <p:tav tm="100000">
                                          <p:val>
                                            <p:strVal val="#ppt_x"/>
                                          </p:val>
                                        </p:tav>
                                      </p:tavLst>
                                    </p:anim>
                                    <p:anim calcmode="lin" valueType="num">
                                      <p:cBhvr additive="base">
                                        <p:cTn id="13" dur="640" fill="hold"/>
                                        <p:tgtEl>
                                          <p:spTgt spid="28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65"/>
                                        </p:tgtEl>
                                        <p:attrNameLst>
                                          <p:attrName>style.visibility</p:attrName>
                                        </p:attrNameLst>
                                      </p:cBhvr>
                                      <p:to>
                                        <p:strVal val="visible"/>
                                      </p:to>
                                    </p:set>
                                    <p:animEffect transition="in" filter="fade">
                                      <p:cBhvr>
                                        <p:cTn id="18" dur="500"/>
                                        <p:tgtEl>
                                          <p:spTgt spid="465"/>
                                        </p:tgtEl>
                                      </p:cBhvr>
                                    </p:animEffect>
                                    <p:anim calcmode="lin" valueType="num">
                                      <p:cBhvr>
                                        <p:cTn id="19" dur="500" fill="hold"/>
                                        <p:tgtEl>
                                          <p:spTgt spid="465"/>
                                        </p:tgtEl>
                                        <p:attrNameLst>
                                          <p:attrName>ppt_x</p:attrName>
                                        </p:attrNameLst>
                                      </p:cBhvr>
                                      <p:tavLst>
                                        <p:tav tm="0">
                                          <p:val>
                                            <p:strVal val="#ppt_x"/>
                                          </p:val>
                                        </p:tav>
                                        <p:tav tm="100000">
                                          <p:val>
                                            <p:strVal val="#ppt_x"/>
                                          </p:val>
                                        </p:tav>
                                      </p:tavLst>
                                    </p:anim>
                                    <p:anim calcmode="lin" valueType="num">
                                      <p:cBhvr>
                                        <p:cTn id="20" dur="500" fill="hold"/>
                                        <p:tgtEl>
                                          <p:spTgt spid="465"/>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66"/>
                                        </p:tgtEl>
                                        <p:attrNameLst>
                                          <p:attrName>style.visibility</p:attrName>
                                        </p:attrNameLst>
                                      </p:cBhvr>
                                      <p:to>
                                        <p:strVal val="visible"/>
                                      </p:to>
                                    </p:set>
                                    <p:animEffect transition="in" filter="fade">
                                      <p:cBhvr>
                                        <p:cTn id="24" dur="500"/>
                                        <p:tgtEl>
                                          <p:spTgt spid="466"/>
                                        </p:tgtEl>
                                      </p:cBhvr>
                                    </p:animEffect>
                                    <p:anim calcmode="lin" valueType="num">
                                      <p:cBhvr>
                                        <p:cTn id="25" dur="500" fill="hold"/>
                                        <p:tgtEl>
                                          <p:spTgt spid="466"/>
                                        </p:tgtEl>
                                        <p:attrNameLst>
                                          <p:attrName>ppt_x</p:attrName>
                                        </p:attrNameLst>
                                      </p:cBhvr>
                                      <p:tavLst>
                                        <p:tav tm="0">
                                          <p:val>
                                            <p:strVal val="#ppt_x"/>
                                          </p:val>
                                        </p:tav>
                                        <p:tav tm="100000">
                                          <p:val>
                                            <p:strVal val="#ppt_x"/>
                                          </p:val>
                                        </p:tav>
                                      </p:tavLst>
                                    </p:anim>
                                    <p:anim calcmode="lin" valueType="num">
                                      <p:cBhvr>
                                        <p:cTn id="26" dur="500" fill="hold"/>
                                        <p:tgtEl>
                                          <p:spTgt spid="466"/>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467"/>
                                        </p:tgtEl>
                                        <p:attrNameLst>
                                          <p:attrName>style.visibility</p:attrName>
                                        </p:attrNameLst>
                                      </p:cBhvr>
                                      <p:to>
                                        <p:strVal val="visible"/>
                                      </p:to>
                                    </p:set>
                                    <p:animEffect transition="in" filter="fade">
                                      <p:cBhvr>
                                        <p:cTn id="30" dur="500"/>
                                        <p:tgtEl>
                                          <p:spTgt spid="467"/>
                                        </p:tgtEl>
                                      </p:cBhvr>
                                    </p:animEffect>
                                    <p:anim calcmode="lin" valueType="num">
                                      <p:cBhvr>
                                        <p:cTn id="31" dur="500" fill="hold"/>
                                        <p:tgtEl>
                                          <p:spTgt spid="467"/>
                                        </p:tgtEl>
                                        <p:attrNameLst>
                                          <p:attrName>ppt_x</p:attrName>
                                        </p:attrNameLst>
                                      </p:cBhvr>
                                      <p:tavLst>
                                        <p:tav tm="0">
                                          <p:val>
                                            <p:strVal val="#ppt_x"/>
                                          </p:val>
                                        </p:tav>
                                        <p:tav tm="100000">
                                          <p:val>
                                            <p:strVal val="#ppt_x"/>
                                          </p:val>
                                        </p:tav>
                                      </p:tavLst>
                                    </p:anim>
                                    <p:anim calcmode="lin" valueType="num">
                                      <p:cBhvr>
                                        <p:cTn id="32" dur="500" fill="hold"/>
                                        <p:tgtEl>
                                          <p:spTgt spid="467"/>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468"/>
                                        </p:tgtEl>
                                        <p:attrNameLst>
                                          <p:attrName>style.visibility</p:attrName>
                                        </p:attrNameLst>
                                      </p:cBhvr>
                                      <p:to>
                                        <p:strVal val="visible"/>
                                      </p:to>
                                    </p:set>
                                    <p:animEffect transition="in" filter="fade">
                                      <p:cBhvr>
                                        <p:cTn id="36" dur="500"/>
                                        <p:tgtEl>
                                          <p:spTgt spid="468"/>
                                        </p:tgtEl>
                                      </p:cBhvr>
                                    </p:animEffect>
                                    <p:anim calcmode="lin" valueType="num">
                                      <p:cBhvr>
                                        <p:cTn id="37" dur="500" fill="hold"/>
                                        <p:tgtEl>
                                          <p:spTgt spid="468"/>
                                        </p:tgtEl>
                                        <p:attrNameLst>
                                          <p:attrName>ppt_x</p:attrName>
                                        </p:attrNameLst>
                                      </p:cBhvr>
                                      <p:tavLst>
                                        <p:tav tm="0">
                                          <p:val>
                                            <p:strVal val="#ppt_x"/>
                                          </p:val>
                                        </p:tav>
                                        <p:tav tm="100000">
                                          <p:val>
                                            <p:strVal val="#ppt_x"/>
                                          </p:val>
                                        </p:tav>
                                      </p:tavLst>
                                    </p:anim>
                                    <p:anim calcmode="lin" valueType="num">
                                      <p:cBhvr>
                                        <p:cTn id="38" dur="500" fill="hold"/>
                                        <p:tgtEl>
                                          <p:spTgt spid="468"/>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469"/>
                                        </p:tgtEl>
                                        <p:attrNameLst>
                                          <p:attrName>style.visibility</p:attrName>
                                        </p:attrNameLst>
                                      </p:cBhvr>
                                      <p:to>
                                        <p:strVal val="visible"/>
                                      </p:to>
                                    </p:set>
                                    <p:animEffect transition="in" filter="fade">
                                      <p:cBhvr>
                                        <p:cTn id="42" dur="500"/>
                                        <p:tgtEl>
                                          <p:spTgt spid="469"/>
                                        </p:tgtEl>
                                      </p:cBhvr>
                                    </p:animEffect>
                                    <p:anim calcmode="lin" valueType="num">
                                      <p:cBhvr>
                                        <p:cTn id="43" dur="500" fill="hold"/>
                                        <p:tgtEl>
                                          <p:spTgt spid="469"/>
                                        </p:tgtEl>
                                        <p:attrNameLst>
                                          <p:attrName>ppt_x</p:attrName>
                                        </p:attrNameLst>
                                      </p:cBhvr>
                                      <p:tavLst>
                                        <p:tav tm="0">
                                          <p:val>
                                            <p:strVal val="#ppt_x"/>
                                          </p:val>
                                        </p:tav>
                                        <p:tav tm="100000">
                                          <p:val>
                                            <p:strVal val="#ppt_x"/>
                                          </p:val>
                                        </p:tav>
                                      </p:tavLst>
                                    </p:anim>
                                    <p:anim calcmode="lin" valueType="num">
                                      <p:cBhvr>
                                        <p:cTn id="44" dur="500" fill="hold"/>
                                        <p:tgtEl>
                                          <p:spTgt spid="469"/>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470"/>
                                        </p:tgtEl>
                                        <p:attrNameLst>
                                          <p:attrName>style.visibility</p:attrName>
                                        </p:attrNameLst>
                                      </p:cBhvr>
                                      <p:to>
                                        <p:strVal val="visible"/>
                                      </p:to>
                                    </p:set>
                                    <p:animEffect transition="in" filter="fade">
                                      <p:cBhvr>
                                        <p:cTn id="48" dur="500"/>
                                        <p:tgtEl>
                                          <p:spTgt spid="470"/>
                                        </p:tgtEl>
                                      </p:cBhvr>
                                    </p:animEffect>
                                    <p:anim calcmode="lin" valueType="num">
                                      <p:cBhvr>
                                        <p:cTn id="49" dur="500" fill="hold"/>
                                        <p:tgtEl>
                                          <p:spTgt spid="470"/>
                                        </p:tgtEl>
                                        <p:attrNameLst>
                                          <p:attrName>ppt_x</p:attrName>
                                        </p:attrNameLst>
                                      </p:cBhvr>
                                      <p:tavLst>
                                        <p:tav tm="0">
                                          <p:val>
                                            <p:strVal val="#ppt_x"/>
                                          </p:val>
                                        </p:tav>
                                        <p:tav tm="100000">
                                          <p:val>
                                            <p:strVal val="#ppt_x"/>
                                          </p:val>
                                        </p:tav>
                                      </p:tavLst>
                                    </p:anim>
                                    <p:anim calcmode="lin" valueType="num">
                                      <p:cBhvr>
                                        <p:cTn id="50" dur="500" fill="hold"/>
                                        <p:tgtEl>
                                          <p:spTgt spid="470"/>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71"/>
                                        </p:tgtEl>
                                        <p:attrNameLst>
                                          <p:attrName>style.visibility</p:attrName>
                                        </p:attrNameLst>
                                      </p:cBhvr>
                                      <p:to>
                                        <p:strVal val="visible"/>
                                      </p:to>
                                    </p:set>
                                    <p:animEffect transition="in" filter="fade">
                                      <p:cBhvr>
                                        <p:cTn id="54" dur="500"/>
                                        <p:tgtEl>
                                          <p:spTgt spid="471"/>
                                        </p:tgtEl>
                                      </p:cBhvr>
                                    </p:animEffect>
                                    <p:anim calcmode="lin" valueType="num">
                                      <p:cBhvr>
                                        <p:cTn id="55" dur="500" fill="hold"/>
                                        <p:tgtEl>
                                          <p:spTgt spid="471"/>
                                        </p:tgtEl>
                                        <p:attrNameLst>
                                          <p:attrName>ppt_x</p:attrName>
                                        </p:attrNameLst>
                                      </p:cBhvr>
                                      <p:tavLst>
                                        <p:tav tm="0">
                                          <p:val>
                                            <p:strVal val="#ppt_x"/>
                                          </p:val>
                                        </p:tav>
                                        <p:tav tm="100000">
                                          <p:val>
                                            <p:strVal val="#ppt_x"/>
                                          </p:val>
                                        </p:tav>
                                      </p:tavLst>
                                    </p:anim>
                                    <p:anim calcmode="lin" valueType="num">
                                      <p:cBhvr>
                                        <p:cTn id="56" dur="500" fill="hold"/>
                                        <p:tgtEl>
                                          <p:spTgt spid="47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07"/>
                                        </p:tgtEl>
                                        <p:attrNameLst>
                                          <p:attrName>style.visibility</p:attrName>
                                        </p:attrNameLst>
                                      </p:cBhvr>
                                      <p:to>
                                        <p:strVal val="visible"/>
                                      </p:to>
                                    </p:set>
                                    <p:animEffect transition="in" filter="wipe(down)">
                                      <p:cBhvr>
                                        <p:cTn id="61" dur="1000"/>
                                        <p:tgtEl>
                                          <p:spTgt spid="507"/>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472"/>
                                        </p:tgtEl>
                                        <p:attrNameLst>
                                          <p:attrName>style.color</p:attrName>
                                        </p:attrNameLst>
                                      </p:cBhvr>
                                      <p:to>
                                        <a:srgbClr val="0078D7"/>
                                      </p:to>
                                    </p:animClr>
                                    <p:animClr clrSpc="rgb" dir="cw">
                                      <p:cBhvr>
                                        <p:cTn id="65" dur="500" fill="hold"/>
                                        <p:tgtEl>
                                          <p:spTgt spid="472"/>
                                        </p:tgtEl>
                                        <p:attrNameLst>
                                          <p:attrName>fillcolor</p:attrName>
                                        </p:attrNameLst>
                                      </p:cBhvr>
                                      <p:to>
                                        <a:srgbClr val="0078D7"/>
                                      </p:to>
                                    </p:animClr>
                                    <p:set>
                                      <p:cBhvr>
                                        <p:cTn id="66" dur="500" fill="hold"/>
                                        <p:tgtEl>
                                          <p:spTgt spid="472"/>
                                        </p:tgtEl>
                                        <p:attrNameLst>
                                          <p:attrName>fill.type</p:attrName>
                                        </p:attrNameLst>
                                      </p:cBhvr>
                                      <p:to>
                                        <p:strVal val="solid"/>
                                      </p:to>
                                    </p:set>
                                    <p:set>
                                      <p:cBhvr>
                                        <p:cTn id="67" dur="500" fill="hold"/>
                                        <p:tgtEl>
                                          <p:spTgt spid="472"/>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495"/>
                                        </p:tgtEl>
                                        <p:attrNameLst>
                                          <p:attrName>style.visibility</p:attrName>
                                        </p:attrNameLst>
                                      </p:cBhvr>
                                      <p:to>
                                        <p:strVal val="visible"/>
                                      </p:to>
                                    </p:set>
                                    <p:animEffect transition="in" filter="wipe(down)">
                                      <p:cBhvr>
                                        <p:cTn id="71" dur="600"/>
                                        <p:tgtEl>
                                          <p:spTgt spid="495"/>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474"/>
                                        </p:tgtEl>
                                        <p:attrNameLst>
                                          <p:attrName>style.color</p:attrName>
                                        </p:attrNameLst>
                                      </p:cBhvr>
                                      <p:to>
                                        <a:srgbClr val="FF8C00"/>
                                      </p:to>
                                    </p:animClr>
                                    <p:animClr clrSpc="rgb" dir="cw">
                                      <p:cBhvr>
                                        <p:cTn id="75" dur="500" fill="hold"/>
                                        <p:tgtEl>
                                          <p:spTgt spid="474"/>
                                        </p:tgtEl>
                                        <p:attrNameLst>
                                          <p:attrName>fillcolor</p:attrName>
                                        </p:attrNameLst>
                                      </p:cBhvr>
                                      <p:to>
                                        <a:srgbClr val="FF8C00"/>
                                      </p:to>
                                    </p:animClr>
                                    <p:set>
                                      <p:cBhvr>
                                        <p:cTn id="76" dur="500" fill="hold"/>
                                        <p:tgtEl>
                                          <p:spTgt spid="474"/>
                                        </p:tgtEl>
                                        <p:attrNameLst>
                                          <p:attrName>fill.type</p:attrName>
                                        </p:attrNameLst>
                                      </p:cBhvr>
                                      <p:to>
                                        <p:strVal val="solid"/>
                                      </p:to>
                                    </p:set>
                                    <p:set>
                                      <p:cBhvr>
                                        <p:cTn id="77" dur="500" fill="hold"/>
                                        <p:tgtEl>
                                          <p:spTgt spid="474"/>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498"/>
                                        </p:tgtEl>
                                        <p:attrNameLst>
                                          <p:attrName>style.visibility</p:attrName>
                                        </p:attrNameLst>
                                      </p:cBhvr>
                                      <p:to>
                                        <p:strVal val="visible"/>
                                      </p:to>
                                    </p:set>
                                    <p:animEffect transition="in" filter="wipe(down)">
                                      <p:cBhvr>
                                        <p:cTn id="81" dur="600"/>
                                        <p:tgtEl>
                                          <p:spTgt spid="498"/>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476"/>
                                        </p:tgtEl>
                                        <p:attrNameLst>
                                          <p:attrName>style.color</p:attrName>
                                        </p:attrNameLst>
                                      </p:cBhvr>
                                      <p:to>
                                        <a:srgbClr val="5C2D91"/>
                                      </p:to>
                                    </p:animClr>
                                    <p:animClr clrSpc="rgb" dir="cw">
                                      <p:cBhvr>
                                        <p:cTn id="85" dur="500" fill="hold"/>
                                        <p:tgtEl>
                                          <p:spTgt spid="476"/>
                                        </p:tgtEl>
                                        <p:attrNameLst>
                                          <p:attrName>fillcolor</p:attrName>
                                        </p:attrNameLst>
                                      </p:cBhvr>
                                      <p:to>
                                        <a:srgbClr val="5C2D91"/>
                                      </p:to>
                                    </p:animClr>
                                    <p:set>
                                      <p:cBhvr>
                                        <p:cTn id="86" dur="500" fill="hold"/>
                                        <p:tgtEl>
                                          <p:spTgt spid="476"/>
                                        </p:tgtEl>
                                        <p:attrNameLst>
                                          <p:attrName>fill.type</p:attrName>
                                        </p:attrNameLst>
                                      </p:cBhvr>
                                      <p:to>
                                        <p:strVal val="solid"/>
                                      </p:to>
                                    </p:set>
                                    <p:set>
                                      <p:cBhvr>
                                        <p:cTn id="87" dur="500" fill="hold"/>
                                        <p:tgtEl>
                                          <p:spTgt spid="476"/>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504"/>
                                        </p:tgtEl>
                                        <p:attrNameLst>
                                          <p:attrName>style.visibility</p:attrName>
                                        </p:attrNameLst>
                                      </p:cBhvr>
                                      <p:to>
                                        <p:strVal val="visible"/>
                                      </p:to>
                                    </p:set>
                                    <p:animEffect transition="in" filter="wipe(down)">
                                      <p:cBhvr>
                                        <p:cTn id="91" dur="1000"/>
                                        <p:tgtEl>
                                          <p:spTgt spid="504"/>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478"/>
                                        </p:tgtEl>
                                        <p:attrNameLst>
                                          <p:attrName>style.color</p:attrName>
                                        </p:attrNameLst>
                                      </p:cBhvr>
                                      <p:to>
                                        <a:srgbClr val="D83B01"/>
                                      </p:to>
                                    </p:animClr>
                                    <p:animClr clrSpc="rgb" dir="cw">
                                      <p:cBhvr>
                                        <p:cTn id="95" dur="500" fill="hold"/>
                                        <p:tgtEl>
                                          <p:spTgt spid="478"/>
                                        </p:tgtEl>
                                        <p:attrNameLst>
                                          <p:attrName>fillcolor</p:attrName>
                                        </p:attrNameLst>
                                      </p:cBhvr>
                                      <p:to>
                                        <a:srgbClr val="D83B01"/>
                                      </p:to>
                                    </p:animClr>
                                    <p:set>
                                      <p:cBhvr>
                                        <p:cTn id="96" dur="500" fill="hold"/>
                                        <p:tgtEl>
                                          <p:spTgt spid="478"/>
                                        </p:tgtEl>
                                        <p:attrNameLst>
                                          <p:attrName>fill.type</p:attrName>
                                        </p:attrNameLst>
                                      </p:cBhvr>
                                      <p:to>
                                        <p:strVal val="solid"/>
                                      </p:to>
                                    </p:set>
                                    <p:set>
                                      <p:cBhvr>
                                        <p:cTn id="97" dur="500" fill="hold"/>
                                        <p:tgtEl>
                                          <p:spTgt spid="47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P spid="465" grpId="0" animBg="1"/>
      <p:bldP spid="466" grpId="0" animBg="1"/>
      <p:bldP spid="467" grpId="0" animBg="1"/>
      <p:bldP spid="468" grpId="0" animBg="1"/>
      <p:bldP spid="469" grpId="0" animBg="1"/>
      <p:bldP spid="470" grpId="0" animBg="1"/>
      <p:bldP spid="471" grpId="0" animBg="1"/>
      <p:bldP spid="472" grpId="0" animBg="1"/>
      <p:bldP spid="474" grpId="0" animBg="1"/>
      <p:bldP spid="476" grpId="0" animBg="1"/>
      <p:bldP spid="4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Freeform 5"/>
          <p:cNvSpPr>
            <a:spLocks/>
          </p:cNvSpPr>
          <p:nvPr/>
        </p:nvSpPr>
        <p:spPr bwMode="auto">
          <a:xfrm>
            <a:off x="427869" y="1507106"/>
            <a:ext cx="933533" cy="1840615"/>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 name="AutoShape 3" hidden="1"/>
          <p:cNvSpPr>
            <a:spLocks noChangeAspect="1" noChangeArrowheads="1" noTextEdit="1"/>
          </p:cNvSpPr>
          <p:nvPr/>
        </p:nvSpPr>
        <p:spPr bwMode="auto">
          <a:xfrm>
            <a:off x="227160" y="2084714"/>
            <a:ext cx="938201" cy="184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 name="Title 2"/>
          <p:cNvSpPr>
            <a:spLocks noGrp="1"/>
          </p:cNvSpPr>
          <p:nvPr>
            <p:ph type="title"/>
          </p:nvPr>
        </p:nvSpPr>
        <p:spPr>
          <a:xfrm>
            <a:off x="1613456" y="1507106"/>
            <a:ext cx="5825244" cy="2139432"/>
          </a:xfrm>
        </p:spPr>
        <p:txBody>
          <a:bodyPr/>
          <a:lstStyle/>
          <a:p>
            <a:r>
              <a:rPr lang="en-US" dirty="0"/>
              <a:t>Extend</a:t>
            </a:r>
            <a:br>
              <a:rPr lang="en-US" dirty="0"/>
            </a:br>
            <a:r>
              <a:rPr lang="en-US" dirty="0"/>
              <a:t>Office 365</a:t>
            </a:r>
          </a:p>
        </p:txBody>
      </p:sp>
      <p:sp>
        <p:nvSpPr>
          <p:cNvPr id="9" name="Rectangle 8"/>
          <p:cNvSpPr/>
          <p:nvPr/>
        </p:nvSpPr>
        <p:spPr>
          <a:xfrm>
            <a:off x="8031162" y="2202985"/>
            <a:ext cx="3780435" cy="363851"/>
          </a:xfrm>
          <a:prstGeom prst="rect">
            <a:avLst/>
          </a:prstGeom>
        </p:spPr>
        <p:txBody>
          <a:bodyPr wrap="none">
            <a:spAutoFit/>
          </a:bodyPr>
          <a:lstStyle/>
          <a:p>
            <a:pPr defTabSz="914093"/>
            <a:r>
              <a:rPr lang="en-US" sz="1764" b="1" dirty="0">
                <a:gradFill>
                  <a:gsLst>
                    <a:gs pos="26496">
                      <a:schemeClr val="tx1"/>
                    </a:gs>
                    <a:gs pos="44000">
                      <a:schemeClr val="tx1"/>
                    </a:gs>
                  </a:gsLst>
                  <a:lin ang="5400000" scaled="0"/>
                </a:gradFill>
              </a:rPr>
              <a:t>OFFICE &amp; SHAREPOINT ADD-INS</a:t>
            </a:r>
            <a:endParaRPr lang="en-US" sz="1764" dirty="0">
              <a:gradFill>
                <a:gsLst>
                  <a:gs pos="26496">
                    <a:schemeClr val="tx1"/>
                  </a:gs>
                  <a:gs pos="44000">
                    <a:schemeClr val="tx1"/>
                  </a:gs>
                </a:gsLst>
                <a:lin ang="5400000" scaled="0"/>
              </a:gradFill>
            </a:endParaRPr>
          </a:p>
        </p:txBody>
      </p:sp>
      <p:grpSp>
        <p:nvGrpSpPr>
          <p:cNvPr id="2" name="Group 1"/>
          <p:cNvGrpSpPr/>
          <p:nvPr/>
        </p:nvGrpSpPr>
        <p:grpSpPr>
          <a:xfrm>
            <a:off x="8683626" y="2660705"/>
            <a:ext cx="2407368" cy="2611403"/>
            <a:chOff x="6339317" y="702466"/>
            <a:chExt cx="2953975" cy="3204337"/>
          </a:xfrm>
        </p:grpSpPr>
        <p:sp>
          <p:nvSpPr>
            <p:cNvPr id="10" name="Freeform 9"/>
            <p:cNvSpPr>
              <a:spLocks noEditPoints="1"/>
            </p:cNvSpPr>
            <p:nvPr/>
          </p:nvSpPr>
          <p:spPr bwMode="auto">
            <a:xfrm>
              <a:off x="6339317" y="702466"/>
              <a:ext cx="2953975" cy="3204337"/>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6474869" y="1012129"/>
              <a:ext cx="2667897" cy="1849590"/>
              <a:chOff x="3304700" y="1436428"/>
              <a:chExt cx="1604154" cy="1112122"/>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700" y="1436428"/>
                <a:ext cx="1604154" cy="1112122"/>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13" name="Rectangle 36"/>
              <p:cNvSpPr/>
              <p:nvPr/>
            </p:nvSpPr>
            <p:spPr bwMode="auto">
              <a:xfrm>
                <a:off x="3587018" y="1702329"/>
                <a:ext cx="1265033" cy="3203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7" tIns="14750" rIns="14750" bIns="29497" numCol="1" spcCol="0" rtlCol="0" fromWordArt="0" anchor="b" anchorCtr="0" forceAA="0" compatLnSpc="1">
                <a:prstTxWarp prst="textNoShape">
                  <a:avLst/>
                </a:prstTxWarp>
                <a:noAutofit/>
              </a:bodyPr>
              <a:lstStyle/>
              <a:p>
                <a:pPr algn="ctr" defTabSz="698345" fontAlgn="base">
                  <a:spcBef>
                    <a:spcPct val="0"/>
                  </a:spcBef>
                  <a:spcAft>
                    <a:spcPct val="0"/>
                  </a:spcAft>
                </a:pPr>
                <a:endParaRPr lang="en-US" sz="918" spc="-39"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AutoShape 3"/>
          <p:cNvSpPr>
            <a:spLocks noChangeAspect="1" noChangeArrowheads="1" noTextEdit="1"/>
          </p:cNvSpPr>
          <p:nvPr/>
        </p:nvSpPr>
        <p:spPr bwMode="auto">
          <a:xfrm>
            <a:off x="6513513" y="3652838"/>
            <a:ext cx="5227637"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4"/>
          <p:cNvSpPr>
            <a:spLocks/>
          </p:cNvSpPr>
          <p:nvPr/>
        </p:nvSpPr>
        <p:spPr bwMode="auto">
          <a:xfrm>
            <a:off x="8140700" y="4862513"/>
            <a:ext cx="158750" cy="604838"/>
          </a:xfrm>
          <a:custGeom>
            <a:avLst/>
            <a:gdLst>
              <a:gd name="T0" fmla="*/ 22 w 22"/>
              <a:gd name="T1" fmla="*/ 73 h 83"/>
              <a:gd name="T2" fmla="*/ 12 w 22"/>
              <a:gd name="T3" fmla="*/ 83 h 83"/>
              <a:gd name="T4" fmla="*/ 11 w 22"/>
              <a:gd name="T5" fmla="*/ 83 h 83"/>
              <a:gd name="T6" fmla="*/ 0 w 22"/>
              <a:gd name="T7" fmla="*/ 73 h 83"/>
              <a:gd name="T8" fmla="*/ 0 w 22"/>
              <a:gd name="T9" fmla="*/ 11 h 83"/>
              <a:gd name="T10" fmla="*/ 11 w 22"/>
              <a:gd name="T11" fmla="*/ 0 h 83"/>
              <a:gd name="T12" fmla="*/ 12 w 22"/>
              <a:gd name="T13" fmla="*/ 0 h 83"/>
              <a:gd name="T14" fmla="*/ 22 w 22"/>
              <a:gd name="T15" fmla="*/ 11 h 83"/>
              <a:gd name="T16" fmla="*/ 22 w 22"/>
              <a:gd name="T17"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83">
                <a:moveTo>
                  <a:pt x="22" y="73"/>
                </a:moveTo>
                <a:cubicBezTo>
                  <a:pt x="22" y="79"/>
                  <a:pt x="18" y="83"/>
                  <a:pt x="12" y="83"/>
                </a:cubicBezTo>
                <a:cubicBezTo>
                  <a:pt x="11" y="83"/>
                  <a:pt x="11" y="83"/>
                  <a:pt x="11" y="83"/>
                </a:cubicBezTo>
                <a:cubicBezTo>
                  <a:pt x="5" y="83"/>
                  <a:pt x="0" y="79"/>
                  <a:pt x="0" y="73"/>
                </a:cubicBezTo>
                <a:cubicBezTo>
                  <a:pt x="0" y="11"/>
                  <a:pt x="0" y="11"/>
                  <a:pt x="0" y="11"/>
                </a:cubicBezTo>
                <a:cubicBezTo>
                  <a:pt x="0" y="5"/>
                  <a:pt x="5" y="0"/>
                  <a:pt x="11" y="0"/>
                </a:cubicBezTo>
                <a:cubicBezTo>
                  <a:pt x="12" y="0"/>
                  <a:pt x="12" y="0"/>
                  <a:pt x="12" y="0"/>
                </a:cubicBezTo>
                <a:cubicBezTo>
                  <a:pt x="18" y="0"/>
                  <a:pt x="22" y="5"/>
                  <a:pt x="22" y="11"/>
                </a:cubicBezTo>
                <a:lnTo>
                  <a:pt x="22" y="73"/>
                </a:ln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5"/>
          <p:cNvSpPr>
            <a:spLocks/>
          </p:cNvSpPr>
          <p:nvPr/>
        </p:nvSpPr>
        <p:spPr bwMode="auto">
          <a:xfrm>
            <a:off x="8140700" y="4491038"/>
            <a:ext cx="158750" cy="466725"/>
          </a:xfrm>
          <a:custGeom>
            <a:avLst/>
            <a:gdLst>
              <a:gd name="T0" fmla="*/ 22 w 22"/>
              <a:gd name="T1" fmla="*/ 22 h 64"/>
              <a:gd name="T2" fmla="*/ 0 w 22"/>
              <a:gd name="T3" fmla="*/ 0 h 64"/>
              <a:gd name="T4" fmla="*/ 0 w 22"/>
              <a:gd name="T5" fmla="*/ 64 h 64"/>
              <a:gd name="T6" fmla="*/ 22 w 22"/>
              <a:gd name="T7" fmla="*/ 64 h 64"/>
              <a:gd name="T8" fmla="*/ 22 w 22"/>
              <a:gd name="T9" fmla="*/ 22 h 64"/>
            </a:gdLst>
            <a:ahLst/>
            <a:cxnLst>
              <a:cxn ang="0">
                <a:pos x="T0" y="T1"/>
              </a:cxn>
              <a:cxn ang="0">
                <a:pos x="T2" y="T3"/>
              </a:cxn>
              <a:cxn ang="0">
                <a:pos x="T4" y="T5"/>
              </a:cxn>
              <a:cxn ang="0">
                <a:pos x="T6" y="T7"/>
              </a:cxn>
              <a:cxn ang="0">
                <a:pos x="T8" y="T9"/>
              </a:cxn>
            </a:cxnLst>
            <a:rect l="0" t="0" r="r" b="b"/>
            <a:pathLst>
              <a:path w="22" h="64">
                <a:moveTo>
                  <a:pt x="22" y="22"/>
                </a:moveTo>
                <a:cubicBezTo>
                  <a:pt x="22" y="10"/>
                  <a:pt x="12" y="0"/>
                  <a:pt x="0" y="0"/>
                </a:cubicBezTo>
                <a:cubicBezTo>
                  <a:pt x="0" y="64"/>
                  <a:pt x="0" y="64"/>
                  <a:pt x="0" y="64"/>
                </a:cubicBezTo>
                <a:cubicBezTo>
                  <a:pt x="22" y="64"/>
                  <a:pt x="22" y="64"/>
                  <a:pt x="22" y="64"/>
                </a:cubicBezTo>
                <a:lnTo>
                  <a:pt x="22" y="22"/>
                </a:lnTo>
                <a:close/>
              </a:path>
            </a:pathLst>
          </a:custGeom>
          <a:solidFill>
            <a:srgbClr val="8B18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6"/>
          <p:cNvSpPr>
            <a:spLocks/>
          </p:cNvSpPr>
          <p:nvPr/>
        </p:nvSpPr>
        <p:spPr bwMode="auto">
          <a:xfrm>
            <a:off x="8140700" y="4921251"/>
            <a:ext cx="195262" cy="79375"/>
          </a:xfrm>
          <a:custGeom>
            <a:avLst/>
            <a:gdLst>
              <a:gd name="T0" fmla="*/ 27 w 27"/>
              <a:gd name="T1" fmla="*/ 11 h 11"/>
              <a:gd name="T2" fmla="*/ 0 w 27"/>
              <a:gd name="T3" fmla="*/ 11 h 11"/>
              <a:gd name="T4" fmla="*/ 0 w 27"/>
              <a:gd name="T5" fmla="*/ 0 h 11"/>
              <a:gd name="T6" fmla="*/ 16 w 27"/>
              <a:gd name="T7" fmla="*/ 0 h 11"/>
              <a:gd name="T8" fmla="*/ 27 w 27"/>
              <a:gd name="T9" fmla="*/ 11 h 11"/>
            </a:gdLst>
            <a:ahLst/>
            <a:cxnLst>
              <a:cxn ang="0">
                <a:pos x="T0" y="T1"/>
              </a:cxn>
              <a:cxn ang="0">
                <a:pos x="T2" y="T3"/>
              </a:cxn>
              <a:cxn ang="0">
                <a:pos x="T4" y="T5"/>
              </a:cxn>
              <a:cxn ang="0">
                <a:pos x="T6" y="T7"/>
              </a:cxn>
              <a:cxn ang="0">
                <a:pos x="T8" y="T9"/>
              </a:cxn>
            </a:cxnLst>
            <a:rect l="0" t="0" r="r" b="b"/>
            <a:pathLst>
              <a:path w="27" h="11">
                <a:moveTo>
                  <a:pt x="27" y="11"/>
                </a:moveTo>
                <a:cubicBezTo>
                  <a:pt x="0" y="11"/>
                  <a:pt x="0" y="11"/>
                  <a:pt x="0" y="11"/>
                </a:cubicBezTo>
                <a:cubicBezTo>
                  <a:pt x="0" y="0"/>
                  <a:pt x="0" y="0"/>
                  <a:pt x="0" y="0"/>
                </a:cubicBezTo>
                <a:cubicBezTo>
                  <a:pt x="16" y="0"/>
                  <a:pt x="16" y="0"/>
                  <a:pt x="16" y="0"/>
                </a:cubicBezTo>
                <a:cubicBezTo>
                  <a:pt x="22" y="0"/>
                  <a:pt x="27" y="5"/>
                  <a:pt x="27" y="11"/>
                </a:cubicBezTo>
                <a:close/>
              </a:path>
            </a:pathLst>
          </a:custGeom>
          <a:solidFill>
            <a:srgbClr val="CD9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7"/>
          <p:cNvSpPr>
            <a:spLocks/>
          </p:cNvSpPr>
          <p:nvPr/>
        </p:nvSpPr>
        <p:spPr bwMode="auto">
          <a:xfrm>
            <a:off x="7631113" y="4432301"/>
            <a:ext cx="668337" cy="584200"/>
          </a:xfrm>
          <a:custGeom>
            <a:avLst/>
            <a:gdLst>
              <a:gd name="T0" fmla="*/ 83 w 92"/>
              <a:gd name="T1" fmla="*/ 8 h 80"/>
              <a:gd name="T2" fmla="*/ 65 w 92"/>
              <a:gd name="T3" fmla="*/ 0 h 80"/>
              <a:gd name="T4" fmla="*/ 25 w 92"/>
              <a:gd name="T5" fmla="*/ 0 h 80"/>
              <a:gd name="T6" fmla="*/ 9 w 92"/>
              <a:gd name="T7" fmla="*/ 10 h 80"/>
              <a:gd name="T8" fmla="*/ 1 w 92"/>
              <a:gd name="T9" fmla="*/ 27 h 80"/>
              <a:gd name="T10" fmla="*/ 24 w 92"/>
              <a:gd name="T11" fmla="*/ 80 h 80"/>
              <a:gd name="T12" fmla="*/ 68 w 92"/>
              <a:gd name="T13" fmla="*/ 80 h 80"/>
              <a:gd name="T14" fmla="*/ 91 w 92"/>
              <a:gd name="T15" fmla="*/ 27 h 80"/>
              <a:gd name="T16" fmla="*/ 83 w 92"/>
              <a:gd name="T17"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3" y="8"/>
                </a:moveTo>
                <a:cubicBezTo>
                  <a:pt x="65" y="0"/>
                  <a:pt x="65" y="0"/>
                  <a:pt x="65" y="0"/>
                </a:cubicBezTo>
                <a:cubicBezTo>
                  <a:pt x="25" y="0"/>
                  <a:pt x="25" y="0"/>
                  <a:pt x="25" y="0"/>
                </a:cubicBezTo>
                <a:cubicBezTo>
                  <a:pt x="9" y="10"/>
                  <a:pt x="9" y="10"/>
                  <a:pt x="9" y="10"/>
                </a:cubicBezTo>
                <a:cubicBezTo>
                  <a:pt x="3" y="14"/>
                  <a:pt x="0" y="20"/>
                  <a:pt x="1" y="27"/>
                </a:cubicBezTo>
                <a:cubicBezTo>
                  <a:pt x="24" y="80"/>
                  <a:pt x="24" y="80"/>
                  <a:pt x="24" y="80"/>
                </a:cubicBezTo>
                <a:cubicBezTo>
                  <a:pt x="68" y="80"/>
                  <a:pt x="68" y="80"/>
                  <a:pt x="68" y="80"/>
                </a:cubicBezTo>
                <a:cubicBezTo>
                  <a:pt x="91" y="27"/>
                  <a:pt x="91" y="27"/>
                  <a:pt x="91" y="27"/>
                </a:cubicBezTo>
                <a:cubicBezTo>
                  <a:pt x="92" y="20"/>
                  <a:pt x="89" y="12"/>
                  <a:pt x="83" y="8"/>
                </a:cubicBez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8"/>
          <p:cNvSpPr>
            <a:spLocks/>
          </p:cNvSpPr>
          <p:nvPr/>
        </p:nvSpPr>
        <p:spPr bwMode="auto">
          <a:xfrm>
            <a:off x="7813675" y="5000626"/>
            <a:ext cx="319087" cy="131763"/>
          </a:xfrm>
          <a:custGeom>
            <a:avLst/>
            <a:gdLst>
              <a:gd name="T0" fmla="*/ 44 w 44"/>
              <a:gd name="T1" fmla="*/ 12 h 18"/>
              <a:gd name="T2" fmla="*/ 38 w 44"/>
              <a:gd name="T3" fmla="*/ 18 h 18"/>
              <a:gd name="T4" fmla="*/ 6 w 44"/>
              <a:gd name="T5" fmla="*/ 18 h 18"/>
              <a:gd name="T6" fmla="*/ 0 w 44"/>
              <a:gd name="T7" fmla="*/ 12 h 18"/>
              <a:gd name="T8" fmla="*/ 0 w 44"/>
              <a:gd name="T9" fmla="*/ 0 h 18"/>
              <a:gd name="T10" fmla="*/ 44 w 44"/>
              <a:gd name="T11" fmla="*/ 0 h 18"/>
              <a:gd name="T12" fmla="*/ 44 w 44"/>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44" h="18">
                <a:moveTo>
                  <a:pt x="44" y="12"/>
                </a:moveTo>
                <a:cubicBezTo>
                  <a:pt x="44" y="16"/>
                  <a:pt x="41" y="18"/>
                  <a:pt x="38" y="18"/>
                </a:cubicBezTo>
                <a:cubicBezTo>
                  <a:pt x="6" y="18"/>
                  <a:pt x="6" y="18"/>
                  <a:pt x="6" y="18"/>
                </a:cubicBezTo>
                <a:cubicBezTo>
                  <a:pt x="3" y="18"/>
                  <a:pt x="0" y="16"/>
                  <a:pt x="0" y="12"/>
                </a:cubicBezTo>
                <a:cubicBezTo>
                  <a:pt x="0" y="0"/>
                  <a:pt x="0" y="0"/>
                  <a:pt x="0" y="0"/>
                </a:cubicBezTo>
                <a:cubicBezTo>
                  <a:pt x="44" y="0"/>
                  <a:pt x="44" y="0"/>
                  <a:pt x="44" y="0"/>
                </a:cubicBezTo>
                <a:lnTo>
                  <a:pt x="44" y="12"/>
                </a:ln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9"/>
          <p:cNvSpPr>
            <a:spLocks/>
          </p:cNvSpPr>
          <p:nvPr/>
        </p:nvSpPr>
        <p:spPr bwMode="auto">
          <a:xfrm>
            <a:off x="7921625" y="5672138"/>
            <a:ext cx="0" cy="7938"/>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1"/>
                  <a:pt x="0" y="1"/>
                  <a:pt x="0" y="1"/>
                </a:cubicBezTo>
                <a:cubicBezTo>
                  <a:pt x="0" y="1"/>
                  <a:pt x="0" y="1"/>
                  <a:pt x="0" y="1"/>
                </a:cubicBezTo>
                <a:close/>
              </a:path>
            </a:pathLst>
          </a:custGeom>
          <a:solidFill>
            <a:srgbClr val="F5B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0"/>
          <p:cNvSpPr>
            <a:spLocks/>
          </p:cNvSpPr>
          <p:nvPr/>
        </p:nvSpPr>
        <p:spPr bwMode="auto">
          <a:xfrm>
            <a:off x="7754938" y="4659313"/>
            <a:ext cx="523875" cy="261938"/>
          </a:xfrm>
          <a:custGeom>
            <a:avLst/>
            <a:gdLst>
              <a:gd name="T0" fmla="*/ 72 w 72"/>
              <a:gd name="T1" fmla="*/ 18 h 36"/>
              <a:gd name="T2" fmla="*/ 54 w 72"/>
              <a:gd name="T3" fmla="*/ 36 h 36"/>
              <a:gd name="T4" fmla="*/ 17 w 72"/>
              <a:gd name="T5" fmla="*/ 36 h 36"/>
              <a:gd name="T6" fmla="*/ 0 w 72"/>
              <a:gd name="T7" fmla="*/ 18 h 36"/>
              <a:gd name="T8" fmla="*/ 0 w 72"/>
              <a:gd name="T9" fmla="*/ 18 h 36"/>
              <a:gd name="T10" fmla="*/ 17 w 72"/>
              <a:gd name="T11" fmla="*/ 0 h 36"/>
              <a:gd name="T12" fmla="*/ 54 w 72"/>
              <a:gd name="T13" fmla="*/ 0 h 36"/>
              <a:gd name="T14" fmla="*/ 72 w 72"/>
              <a:gd name="T15" fmla="*/ 1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36">
                <a:moveTo>
                  <a:pt x="72" y="18"/>
                </a:moveTo>
                <a:cubicBezTo>
                  <a:pt x="72" y="28"/>
                  <a:pt x="64" y="36"/>
                  <a:pt x="54" y="36"/>
                </a:cubicBezTo>
                <a:cubicBezTo>
                  <a:pt x="17" y="36"/>
                  <a:pt x="17" y="36"/>
                  <a:pt x="17" y="36"/>
                </a:cubicBezTo>
                <a:cubicBezTo>
                  <a:pt x="8" y="36"/>
                  <a:pt x="0" y="28"/>
                  <a:pt x="0" y="18"/>
                </a:cubicBezTo>
                <a:cubicBezTo>
                  <a:pt x="0" y="18"/>
                  <a:pt x="0" y="18"/>
                  <a:pt x="0" y="18"/>
                </a:cubicBezTo>
                <a:cubicBezTo>
                  <a:pt x="0" y="8"/>
                  <a:pt x="8" y="0"/>
                  <a:pt x="17" y="0"/>
                </a:cubicBezTo>
                <a:cubicBezTo>
                  <a:pt x="54" y="0"/>
                  <a:pt x="54" y="0"/>
                  <a:pt x="54" y="0"/>
                </a:cubicBezTo>
                <a:cubicBezTo>
                  <a:pt x="64" y="0"/>
                  <a:pt x="72" y="8"/>
                  <a:pt x="72" y="18"/>
                </a:cubicBez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01"/>
          <p:cNvSpPr>
            <a:spLocks/>
          </p:cNvSpPr>
          <p:nvPr/>
        </p:nvSpPr>
        <p:spPr bwMode="auto">
          <a:xfrm>
            <a:off x="7783513" y="4432301"/>
            <a:ext cx="320675" cy="241300"/>
          </a:xfrm>
          <a:custGeom>
            <a:avLst/>
            <a:gdLst>
              <a:gd name="T0" fmla="*/ 4 w 44"/>
              <a:gd name="T1" fmla="*/ 0 h 33"/>
              <a:gd name="T2" fmla="*/ 4 w 44"/>
              <a:gd name="T3" fmla="*/ 0 h 33"/>
              <a:gd name="T4" fmla="*/ 0 w 44"/>
              <a:gd name="T5" fmla="*/ 3 h 33"/>
              <a:gd name="T6" fmla="*/ 0 w 44"/>
              <a:gd name="T7" fmla="*/ 4 h 33"/>
              <a:gd name="T8" fmla="*/ 30 w 44"/>
              <a:gd name="T9" fmla="*/ 30 h 33"/>
              <a:gd name="T10" fmla="*/ 36 w 44"/>
              <a:gd name="T11" fmla="*/ 33 h 33"/>
              <a:gd name="T12" fmla="*/ 36 w 44"/>
              <a:gd name="T13" fmla="*/ 33 h 33"/>
              <a:gd name="T14" fmla="*/ 42 w 44"/>
              <a:gd name="T15" fmla="*/ 30 h 33"/>
              <a:gd name="T16" fmla="*/ 44 w 44"/>
              <a:gd name="T17" fmla="*/ 24 h 33"/>
              <a:gd name="T18" fmla="*/ 44 w 44"/>
              <a:gd name="T19" fmla="*/ 0 h 33"/>
              <a:gd name="T20" fmla="*/ 4 w 4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3">
                <a:moveTo>
                  <a:pt x="4" y="0"/>
                </a:moveTo>
                <a:cubicBezTo>
                  <a:pt x="4" y="0"/>
                  <a:pt x="4" y="0"/>
                  <a:pt x="4" y="0"/>
                </a:cubicBezTo>
                <a:cubicBezTo>
                  <a:pt x="0" y="3"/>
                  <a:pt x="0" y="3"/>
                  <a:pt x="0" y="3"/>
                </a:cubicBezTo>
                <a:cubicBezTo>
                  <a:pt x="0" y="3"/>
                  <a:pt x="0" y="4"/>
                  <a:pt x="0" y="4"/>
                </a:cubicBezTo>
                <a:cubicBezTo>
                  <a:pt x="30" y="30"/>
                  <a:pt x="30" y="30"/>
                  <a:pt x="30" y="30"/>
                </a:cubicBezTo>
                <a:cubicBezTo>
                  <a:pt x="32" y="33"/>
                  <a:pt x="35" y="33"/>
                  <a:pt x="36" y="33"/>
                </a:cubicBezTo>
                <a:cubicBezTo>
                  <a:pt x="36" y="33"/>
                  <a:pt x="36" y="33"/>
                  <a:pt x="36" y="33"/>
                </a:cubicBezTo>
                <a:cubicBezTo>
                  <a:pt x="39" y="33"/>
                  <a:pt x="41" y="32"/>
                  <a:pt x="42" y="30"/>
                </a:cubicBezTo>
                <a:cubicBezTo>
                  <a:pt x="43" y="28"/>
                  <a:pt x="44" y="26"/>
                  <a:pt x="44" y="24"/>
                </a:cubicBezTo>
                <a:cubicBezTo>
                  <a:pt x="44" y="0"/>
                  <a:pt x="44" y="0"/>
                  <a:pt x="44" y="0"/>
                </a:cubicBezTo>
                <a:lnTo>
                  <a:pt x="4" y="0"/>
                </a:lnTo>
                <a:close/>
              </a:path>
            </a:pathLst>
          </a:custGeom>
          <a:solidFill>
            <a:srgbClr val="E9C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2"/>
          <p:cNvSpPr>
            <a:spLocks/>
          </p:cNvSpPr>
          <p:nvPr/>
        </p:nvSpPr>
        <p:spPr bwMode="auto">
          <a:xfrm>
            <a:off x="7856538" y="5708651"/>
            <a:ext cx="95250" cy="422275"/>
          </a:xfrm>
          <a:custGeom>
            <a:avLst/>
            <a:gdLst>
              <a:gd name="T0" fmla="*/ 28 w 60"/>
              <a:gd name="T1" fmla="*/ 257 h 266"/>
              <a:gd name="T2" fmla="*/ 60 w 60"/>
              <a:gd name="T3" fmla="*/ 266 h 266"/>
              <a:gd name="T4" fmla="*/ 60 w 60"/>
              <a:gd name="T5" fmla="*/ 0 h 266"/>
              <a:gd name="T6" fmla="*/ 0 w 60"/>
              <a:gd name="T7" fmla="*/ 0 h 266"/>
              <a:gd name="T8" fmla="*/ 28 w 60"/>
              <a:gd name="T9" fmla="*/ 257 h 266"/>
            </a:gdLst>
            <a:ahLst/>
            <a:cxnLst>
              <a:cxn ang="0">
                <a:pos x="T0" y="T1"/>
              </a:cxn>
              <a:cxn ang="0">
                <a:pos x="T2" y="T3"/>
              </a:cxn>
              <a:cxn ang="0">
                <a:pos x="T4" y="T5"/>
              </a:cxn>
              <a:cxn ang="0">
                <a:pos x="T6" y="T7"/>
              </a:cxn>
              <a:cxn ang="0">
                <a:pos x="T8" y="T9"/>
              </a:cxn>
            </a:cxnLst>
            <a:rect l="0" t="0" r="r" b="b"/>
            <a:pathLst>
              <a:path w="60" h="266">
                <a:moveTo>
                  <a:pt x="28" y="257"/>
                </a:moveTo>
                <a:lnTo>
                  <a:pt x="60" y="266"/>
                </a:lnTo>
                <a:lnTo>
                  <a:pt x="60" y="0"/>
                </a:lnTo>
                <a:lnTo>
                  <a:pt x="0" y="0"/>
                </a:lnTo>
                <a:lnTo>
                  <a:pt x="28" y="257"/>
                </a:ln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3"/>
          <p:cNvSpPr>
            <a:spLocks/>
          </p:cNvSpPr>
          <p:nvPr/>
        </p:nvSpPr>
        <p:spPr bwMode="auto">
          <a:xfrm>
            <a:off x="7972425" y="5132388"/>
            <a:ext cx="254000" cy="619125"/>
          </a:xfrm>
          <a:custGeom>
            <a:avLst/>
            <a:gdLst>
              <a:gd name="T0" fmla="*/ 32 w 35"/>
              <a:gd name="T1" fmla="*/ 4 h 85"/>
              <a:gd name="T2" fmla="*/ 23 w 35"/>
              <a:gd name="T3" fmla="*/ 0 h 85"/>
              <a:gd name="T4" fmla="*/ 0 w 35"/>
              <a:gd name="T5" fmla="*/ 0 h 85"/>
              <a:gd name="T6" fmla="*/ 0 w 35"/>
              <a:gd name="T7" fmla="*/ 36 h 85"/>
              <a:gd name="T8" fmla="*/ 1 w 35"/>
              <a:gd name="T9" fmla="*/ 36 h 85"/>
              <a:gd name="T10" fmla="*/ 4 w 35"/>
              <a:gd name="T11" fmla="*/ 40 h 85"/>
              <a:gd name="T12" fmla="*/ 4 w 35"/>
              <a:gd name="T13" fmla="*/ 79 h 85"/>
              <a:gd name="T14" fmla="*/ 10 w 35"/>
              <a:gd name="T15" fmla="*/ 85 h 85"/>
              <a:gd name="T16" fmla="*/ 17 w 35"/>
              <a:gd name="T17" fmla="*/ 79 h 85"/>
              <a:gd name="T18" fmla="*/ 31 w 35"/>
              <a:gd name="T19" fmla="*/ 34 h 85"/>
              <a:gd name="T20" fmla="*/ 34 w 35"/>
              <a:gd name="T21" fmla="*/ 13 h 85"/>
              <a:gd name="T22" fmla="*/ 32 w 35"/>
              <a:gd name="T23" fmla="*/ 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85">
                <a:moveTo>
                  <a:pt x="32" y="4"/>
                </a:moveTo>
                <a:cubicBezTo>
                  <a:pt x="30" y="2"/>
                  <a:pt x="26" y="0"/>
                  <a:pt x="23" y="0"/>
                </a:cubicBezTo>
                <a:cubicBezTo>
                  <a:pt x="0" y="0"/>
                  <a:pt x="0" y="0"/>
                  <a:pt x="0" y="0"/>
                </a:cubicBezTo>
                <a:cubicBezTo>
                  <a:pt x="0" y="36"/>
                  <a:pt x="0" y="36"/>
                  <a:pt x="0" y="36"/>
                </a:cubicBezTo>
                <a:cubicBezTo>
                  <a:pt x="1" y="36"/>
                  <a:pt x="0" y="36"/>
                  <a:pt x="1" y="36"/>
                </a:cubicBezTo>
                <a:cubicBezTo>
                  <a:pt x="3" y="36"/>
                  <a:pt x="4" y="38"/>
                  <a:pt x="4" y="40"/>
                </a:cubicBezTo>
                <a:cubicBezTo>
                  <a:pt x="4" y="79"/>
                  <a:pt x="4" y="79"/>
                  <a:pt x="4" y="79"/>
                </a:cubicBezTo>
                <a:cubicBezTo>
                  <a:pt x="5" y="82"/>
                  <a:pt x="7" y="85"/>
                  <a:pt x="10" y="85"/>
                </a:cubicBezTo>
                <a:cubicBezTo>
                  <a:pt x="14" y="85"/>
                  <a:pt x="17" y="82"/>
                  <a:pt x="17" y="79"/>
                </a:cubicBezTo>
                <a:cubicBezTo>
                  <a:pt x="31" y="34"/>
                  <a:pt x="31" y="34"/>
                  <a:pt x="31" y="34"/>
                </a:cubicBezTo>
                <a:cubicBezTo>
                  <a:pt x="33" y="27"/>
                  <a:pt x="34" y="13"/>
                  <a:pt x="34" y="13"/>
                </a:cubicBezTo>
                <a:cubicBezTo>
                  <a:pt x="35" y="10"/>
                  <a:pt x="34" y="7"/>
                  <a:pt x="32" y="4"/>
                </a:cubicBez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4"/>
          <p:cNvSpPr>
            <a:spLocks/>
          </p:cNvSpPr>
          <p:nvPr/>
        </p:nvSpPr>
        <p:spPr bwMode="auto">
          <a:xfrm>
            <a:off x="7718425" y="5132388"/>
            <a:ext cx="254000" cy="619125"/>
          </a:xfrm>
          <a:custGeom>
            <a:avLst/>
            <a:gdLst>
              <a:gd name="T0" fmla="*/ 11 w 35"/>
              <a:gd name="T1" fmla="*/ 0 h 85"/>
              <a:gd name="T2" fmla="*/ 3 w 35"/>
              <a:gd name="T3" fmla="*/ 4 h 85"/>
              <a:gd name="T4" fmla="*/ 1 w 35"/>
              <a:gd name="T5" fmla="*/ 14 h 85"/>
              <a:gd name="T6" fmla="*/ 4 w 35"/>
              <a:gd name="T7" fmla="*/ 34 h 85"/>
              <a:gd name="T8" fmla="*/ 19 w 35"/>
              <a:gd name="T9" fmla="*/ 79 h 85"/>
              <a:gd name="T10" fmla="*/ 19 w 35"/>
              <a:gd name="T11" fmla="*/ 79 h 85"/>
              <a:gd name="T12" fmla="*/ 25 w 35"/>
              <a:gd name="T13" fmla="*/ 85 h 85"/>
              <a:gd name="T14" fmla="*/ 32 w 35"/>
              <a:gd name="T15" fmla="*/ 79 h 85"/>
              <a:gd name="T16" fmla="*/ 32 w 35"/>
              <a:gd name="T17" fmla="*/ 40 h 85"/>
              <a:gd name="T18" fmla="*/ 35 w 35"/>
              <a:gd name="T19" fmla="*/ 36 h 85"/>
              <a:gd name="T20" fmla="*/ 35 w 35"/>
              <a:gd name="T21" fmla="*/ 0 h 85"/>
              <a:gd name="T22" fmla="*/ 11 w 35"/>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85">
                <a:moveTo>
                  <a:pt x="11" y="0"/>
                </a:moveTo>
                <a:cubicBezTo>
                  <a:pt x="8" y="0"/>
                  <a:pt x="5" y="2"/>
                  <a:pt x="3" y="4"/>
                </a:cubicBezTo>
                <a:cubicBezTo>
                  <a:pt x="1" y="7"/>
                  <a:pt x="0" y="10"/>
                  <a:pt x="1" y="14"/>
                </a:cubicBezTo>
                <a:cubicBezTo>
                  <a:pt x="1" y="14"/>
                  <a:pt x="2" y="27"/>
                  <a:pt x="4" y="34"/>
                </a:cubicBezTo>
                <a:cubicBezTo>
                  <a:pt x="6" y="41"/>
                  <a:pt x="19" y="79"/>
                  <a:pt x="19" y="79"/>
                </a:cubicBezTo>
                <a:cubicBezTo>
                  <a:pt x="19" y="79"/>
                  <a:pt x="19" y="79"/>
                  <a:pt x="19" y="79"/>
                </a:cubicBezTo>
                <a:cubicBezTo>
                  <a:pt x="19" y="83"/>
                  <a:pt x="22" y="85"/>
                  <a:pt x="25" y="85"/>
                </a:cubicBezTo>
                <a:cubicBezTo>
                  <a:pt x="29" y="85"/>
                  <a:pt x="32" y="83"/>
                  <a:pt x="32" y="79"/>
                </a:cubicBezTo>
                <a:cubicBezTo>
                  <a:pt x="32" y="40"/>
                  <a:pt x="32" y="40"/>
                  <a:pt x="32" y="40"/>
                </a:cubicBezTo>
                <a:cubicBezTo>
                  <a:pt x="32" y="37"/>
                  <a:pt x="34" y="36"/>
                  <a:pt x="35" y="36"/>
                </a:cubicBezTo>
                <a:cubicBezTo>
                  <a:pt x="35" y="0"/>
                  <a:pt x="35" y="0"/>
                  <a:pt x="35" y="0"/>
                </a:cubicBezTo>
                <a:lnTo>
                  <a:pt x="11" y="0"/>
                </a:ln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5"/>
          <p:cNvSpPr>
            <a:spLocks/>
          </p:cNvSpPr>
          <p:nvPr/>
        </p:nvSpPr>
        <p:spPr bwMode="auto">
          <a:xfrm>
            <a:off x="7704138" y="4979988"/>
            <a:ext cx="538162" cy="714375"/>
          </a:xfrm>
          <a:custGeom>
            <a:avLst/>
            <a:gdLst>
              <a:gd name="T0" fmla="*/ 73 w 74"/>
              <a:gd name="T1" fmla="*/ 30 h 98"/>
              <a:gd name="T2" fmla="*/ 73 w 74"/>
              <a:gd name="T3" fmla="*/ 30 h 98"/>
              <a:gd name="T4" fmla="*/ 71 w 74"/>
              <a:gd name="T5" fmla="*/ 25 h 98"/>
              <a:gd name="T6" fmla="*/ 67 w 74"/>
              <a:gd name="T7" fmla="*/ 20 h 98"/>
              <a:gd name="T8" fmla="*/ 60 w 74"/>
              <a:gd name="T9" fmla="*/ 2 h 98"/>
              <a:gd name="T10" fmla="*/ 60 w 74"/>
              <a:gd name="T11" fmla="*/ 0 h 98"/>
              <a:gd name="T12" fmla="*/ 14 w 74"/>
              <a:gd name="T13" fmla="*/ 0 h 98"/>
              <a:gd name="T14" fmla="*/ 14 w 74"/>
              <a:gd name="T15" fmla="*/ 2 h 98"/>
              <a:gd name="T16" fmla="*/ 7 w 74"/>
              <a:gd name="T17" fmla="*/ 20 h 98"/>
              <a:gd name="T18" fmla="*/ 3 w 74"/>
              <a:gd name="T19" fmla="*/ 25 h 98"/>
              <a:gd name="T20" fmla="*/ 1 w 74"/>
              <a:gd name="T21" fmla="*/ 30 h 98"/>
              <a:gd name="T22" fmla="*/ 1 w 74"/>
              <a:gd name="T23" fmla="*/ 30 h 98"/>
              <a:gd name="T24" fmla="*/ 1 w 74"/>
              <a:gd name="T25" fmla="*/ 40 h 98"/>
              <a:gd name="T26" fmla="*/ 14 w 74"/>
              <a:gd name="T27" fmla="*/ 94 h 98"/>
              <a:gd name="T28" fmla="*/ 19 w 74"/>
              <a:gd name="T29" fmla="*/ 98 h 98"/>
              <a:gd name="T30" fmla="*/ 55 w 74"/>
              <a:gd name="T31" fmla="*/ 98 h 98"/>
              <a:gd name="T32" fmla="*/ 60 w 74"/>
              <a:gd name="T33" fmla="*/ 94 h 98"/>
              <a:gd name="T34" fmla="*/ 73 w 74"/>
              <a:gd name="T35" fmla="*/ 40 h 98"/>
              <a:gd name="T36" fmla="*/ 73 w 74"/>
              <a:gd name="T37" fmla="*/ 3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8">
                <a:moveTo>
                  <a:pt x="73" y="30"/>
                </a:moveTo>
                <a:cubicBezTo>
                  <a:pt x="73" y="30"/>
                  <a:pt x="73" y="30"/>
                  <a:pt x="73" y="30"/>
                </a:cubicBezTo>
                <a:cubicBezTo>
                  <a:pt x="73" y="28"/>
                  <a:pt x="72" y="26"/>
                  <a:pt x="71" y="25"/>
                </a:cubicBezTo>
                <a:cubicBezTo>
                  <a:pt x="70" y="23"/>
                  <a:pt x="68" y="21"/>
                  <a:pt x="67" y="20"/>
                </a:cubicBezTo>
                <a:cubicBezTo>
                  <a:pt x="63" y="15"/>
                  <a:pt x="60" y="7"/>
                  <a:pt x="60" y="2"/>
                </a:cubicBezTo>
                <a:cubicBezTo>
                  <a:pt x="60" y="0"/>
                  <a:pt x="60" y="0"/>
                  <a:pt x="60" y="0"/>
                </a:cubicBezTo>
                <a:cubicBezTo>
                  <a:pt x="14" y="0"/>
                  <a:pt x="14" y="0"/>
                  <a:pt x="14" y="0"/>
                </a:cubicBezTo>
                <a:cubicBezTo>
                  <a:pt x="14" y="2"/>
                  <a:pt x="14" y="2"/>
                  <a:pt x="14" y="2"/>
                </a:cubicBezTo>
                <a:cubicBezTo>
                  <a:pt x="14" y="7"/>
                  <a:pt x="11" y="15"/>
                  <a:pt x="7" y="20"/>
                </a:cubicBezTo>
                <a:cubicBezTo>
                  <a:pt x="6" y="21"/>
                  <a:pt x="4" y="23"/>
                  <a:pt x="3" y="25"/>
                </a:cubicBezTo>
                <a:cubicBezTo>
                  <a:pt x="2" y="26"/>
                  <a:pt x="1" y="28"/>
                  <a:pt x="1" y="30"/>
                </a:cubicBezTo>
                <a:cubicBezTo>
                  <a:pt x="1" y="30"/>
                  <a:pt x="1" y="30"/>
                  <a:pt x="1" y="30"/>
                </a:cubicBezTo>
                <a:cubicBezTo>
                  <a:pt x="0" y="34"/>
                  <a:pt x="0" y="37"/>
                  <a:pt x="1" y="40"/>
                </a:cubicBezTo>
                <a:cubicBezTo>
                  <a:pt x="14" y="94"/>
                  <a:pt x="14" y="94"/>
                  <a:pt x="14" y="94"/>
                </a:cubicBezTo>
                <a:cubicBezTo>
                  <a:pt x="14" y="96"/>
                  <a:pt x="17" y="98"/>
                  <a:pt x="19" y="98"/>
                </a:cubicBezTo>
                <a:cubicBezTo>
                  <a:pt x="55" y="98"/>
                  <a:pt x="55" y="98"/>
                  <a:pt x="55" y="98"/>
                </a:cubicBezTo>
                <a:cubicBezTo>
                  <a:pt x="58" y="98"/>
                  <a:pt x="60" y="96"/>
                  <a:pt x="60" y="94"/>
                </a:cubicBezTo>
                <a:cubicBezTo>
                  <a:pt x="73" y="40"/>
                  <a:pt x="73" y="40"/>
                  <a:pt x="73" y="40"/>
                </a:cubicBezTo>
                <a:cubicBezTo>
                  <a:pt x="74" y="37"/>
                  <a:pt x="74" y="33"/>
                  <a:pt x="73" y="3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6"/>
          <p:cNvSpPr>
            <a:spLocks/>
          </p:cNvSpPr>
          <p:nvPr/>
        </p:nvSpPr>
        <p:spPr bwMode="auto">
          <a:xfrm>
            <a:off x="7559675" y="4943476"/>
            <a:ext cx="601662" cy="160338"/>
          </a:xfrm>
          <a:custGeom>
            <a:avLst/>
            <a:gdLst>
              <a:gd name="T0" fmla="*/ 83 w 83"/>
              <a:gd name="T1" fmla="*/ 11 h 22"/>
              <a:gd name="T2" fmla="*/ 72 w 83"/>
              <a:gd name="T3" fmla="*/ 22 h 22"/>
              <a:gd name="T4" fmla="*/ 11 w 83"/>
              <a:gd name="T5" fmla="*/ 22 h 22"/>
              <a:gd name="T6" fmla="*/ 0 w 83"/>
              <a:gd name="T7" fmla="*/ 11 h 22"/>
              <a:gd name="T8" fmla="*/ 0 w 83"/>
              <a:gd name="T9" fmla="*/ 11 h 22"/>
              <a:gd name="T10" fmla="*/ 11 w 83"/>
              <a:gd name="T11" fmla="*/ 0 h 22"/>
              <a:gd name="T12" fmla="*/ 72 w 83"/>
              <a:gd name="T13" fmla="*/ 0 h 22"/>
              <a:gd name="T14" fmla="*/ 83 w 83"/>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2">
                <a:moveTo>
                  <a:pt x="83" y="11"/>
                </a:moveTo>
                <a:cubicBezTo>
                  <a:pt x="83" y="17"/>
                  <a:pt x="78" y="22"/>
                  <a:pt x="72" y="22"/>
                </a:cubicBezTo>
                <a:cubicBezTo>
                  <a:pt x="11" y="22"/>
                  <a:pt x="11" y="22"/>
                  <a:pt x="11" y="22"/>
                </a:cubicBezTo>
                <a:cubicBezTo>
                  <a:pt x="5" y="22"/>
                  <a:pt x="0" y="17"/>
                  <a:pt x="0" y="11"/>
                </a:cubicBezTo>
                <a:cubicBezTo>
                  <a:pt x="0" y="11"/>
                  <a:pt x="0" y="11"/>
                  <a:pt x="0" y="11"/>
                </a:cubicBezTo>
                <a:cubicBezTo>
                  <a:pt x="0" y="5"/>
                  <a:pt x="5" y="0"/>
                  <a:pt x="11" y="0"/>
                </a:cubicBezTo>
                <a:cubicBezTo>
                  <a:pt x="72" y="0"/>
                  <a:pt x="72" y="0"/>
                  <a:pt x="72" y="0"/>
                </a:cubicBezTo>
                <a:cubicBezTo>
                  <a:pt x="78" y="0"/>
                  <a:pt x="83" y="5"/>
                  <a:pt x="83" y="11"/>
                </a:cubicBez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07"/>
          <p:cNvSpPr>
            <a:spLocks/>
          </p:cNvSpPr>
          <p:nvPr/>
        </p:nvSpPr>
        <p:spPr bwMode="auto">
          <a:xfrm>
            <a:off x="8016875" y="4892676"/>
            <a:ext cx="123825" cy="123825"/>
          </a:xfrm>
          <a:custGeom>
            <a:avLst/>
            <a:gdLst>
              <a:gd name="T0" fmla="*/ 16 w 17"/>
              <a:gd name="T1" fmla="*/ 2 h 17"/>
              <a:gd name="T2" fmla="*/ 16 w 17"/>
              <a:gd name="T3" fmla="*/ 2 h 17"/>
              <a:gd name="T4" fmla="*/ 16 w 17"/>
              <a:gd name="T5" fmla="*/ 6 h 17"/>
              <a:gd name="T6" fmla="*/ 13 w 17"/>
              <a:gd name="T7" fmla="*/ 10 h 17"/>
              <a:gd name="T8" fmla="*/ 11 w 17"/>
              <a:gd name="T9" fmla="*/ 11 h 17"/>
              <a:gd name="T10" fmla="*/ 5 w 17"/>
              <a:gd name="T11" fmla="*/ 17 h 17"/>
              <a:gd name="T12" fmla="*/ 0 w 17"/>
              <a:gd name="T13" fmla="*/ 12 h 17"/>
              <a:gd name="T14" fmla="*/ 6 w 17"/>
              <a:gd name="T15" fmla="*/ 6 h 17"/>
              <a:gd name="T16" fmla="*/ 8 w 17"/>
              <a:gd name="T17" fmla="*/ 5 h 17"/>
              <a:gd name="T18" fmla="*/ 11 w 17"/>
              <a:gd name="T19" fmla="*/ 1 h 17"/>
              <a:gd name="T20" fmla="*/ 16 w 17"/>
              <a:gd name="T2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6" y="2"/>
                </a:moveTo>
                <a:cubicBezTo>
                  <a:pt x="16" y="2"/>
                  <a:pt x="16" y="2"/>
                  <a:pt x="16" y="2"/>
                </a:cubicBezTo>
                <a:cubicBezTo>
                  <a:pt x="17" y="3"/>
                  <a:pt x="17" y="5"/>
                  <a:pt x="16" y="6"/>
                </a:cubicBezTo>
                <a:cubicBezTo>
                  <a:pt x="13" y="10"/>
                  <a:pt x="13" y="10"/>
                  <a:pt x="13" y="10"/>
                </a:cubicBezTo>
                <a:cubicBezTo>
                  <a:pt x="11" y="11"/>
                  <a:pt x="11" y="11"/>
                  <a:pt x="11" y="11"/>
                </a:cubicBezTo>
                <a:cubicBezTo>
                  <a:pt x="5" y="17"/>
                  <a:pt x="5" y="17"/>
                  <a:pt x="5" y="17"/>
                </a:cubicBezTo>
                <a:cubicBezTo>
                  <a:pt x="0" y="12"/>
                  <a:pt x="0" y="12"/>
                  <a:pt x="0" y="12"/>
                </a:cubicBezTo>
                <a:cubicBezTo>
                  <a:pt x="6" y="6"/>
                  <a:pt x="6" y="6"/>
                  <a:pt x="6" y="6"/>
                </a:cubicBezTo>
                <a:cubicBezTo>
                  <a:pt x="8" y="5"/>
                  <a:pt x="8" y="5"/>
                  <a:pt x="8" y="5"/>
                </a:cubicBezTo>
                <a:cubicBezTo>
                  <a:pt x="11" y="1"/>
                  <a:pt x="11" y="1"/>
                  <a:pt x="11" y="1"/>
                </a:cubicBezTo>
                <a:cubicBezTo>
                  <a:pt x="12" y="0"/>
                  <a:pt x="14" y="0"/>
                  <a:pt x="16" y="2"/>
                </a:cubicBez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08"/>
          <p:cNvSpPr>
            <a:spLocks noChangeArrowheads="1"/>
          </p:cNvSpPr>
          <p:nvPr/>
        </p:nvSpPr>
        <p:spPr bwMode="auto">
          <a:xfrm>
            <a:off x="7559675" y="4943476"/>
            <a:ext cx="158750" cy="93663"/>
          </a:xfrm>
          <a:prstGeom prst="rect">
            <a:avLst/>
          </a:prstGeom>
          <a:solidFill>
            <a:srgbClr val="F3B58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09"/>
          <p:cNvSpPr>
            <a:spLocks/>
          </p:cNvSpPr>
          <p:nvPr/>
        </p:nvSpPr>
        <p:spPr bwMode="auto">
          <a:xfrm>
            <a:off x="7559675" y="4491038"/>
            <a:ext cx="158750" cy="452438"/>
          </a:xfrm>
          <a:custGeom>
            <a:avLst/>
            <a:gdLst>
              <a:gd name="T0" fmla="*/ 22 w 22"/>
              <a:gd name="T1" fmla="*/ 0 h 62"/>
              <a:gd name="T2" fmla="*/ 0 w 22"/>
              <a:gd name="T3" fmla="*/ 22 h 62"/>
              <a:gd name="T4" fmla="*/ 0 w 22"/>
              <a:gd name="T5" fmla="*/ 62 h 62"/>
              <a:gd name="T6" fmla="*/ 22 w 22"/>
              <a:gd name="T7" fmla="*/ 62 h 62"/>
              <a:gd name="T8" fmla="*/ 22 w 22"/>
              <a:gd name="T9" fmla="*/ 0 h 62"/>
            </a:gdLst>
            <a:ahLst/>
            <a:cxnLst>
              <a:cxn ang="0">
                <a:pos x="T0" y="T1"/>
              </a:cxn>
              <a:cxn ang="0">
                <a:pos x="T2" y="T3"/>
              </a:cxn>
              <a:cxn ang="0">
                <a:pos x="T4" y="T5"/>
              </a:cxn>
              <a:cxn ang="0">
                <a:pos x="T6" y="T7"/>
              </a:cxn>
              <a:cxn ang="0">
                <a:pos x="T8" y="T9"/>
              </a:cxn>
            </a:cxnLst>
            <a:rect l="0" t="0" r="r" b="b"/>
            <a:pathLst>
              <a:path w="22" h="62">
                <a:moveTo>
                  <a:pt x="22" y="0"/>
                </a:moveTo>
                <a:cubicBezTo>
                  <a:pt x="11" y="0"/>
                  <a:pt x="0" y="10"/>
                  <a:pt x="0" y="22"/>
                </a:cubicBezTo>
                <a:cubicBezTo>
                  <a:pt x="0" y="62"/>
                  <a:pt x="0" y="62"/>
                  <a:pt x="0" y="62"/>
                </a:cubicBezTo>
                <a:cubicBezTo>
                  <a:pt x="22" y="62"/>
                  <a:pt x="22" y="62"/>
                  <a:pt x="22" y="62"/>
                </a:cubicBezTo>
                <a:lnTo>
                  <a:pt x="22" y="0"/>
                </a:ln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0"/>
          <p:cNvSpPr>
            <a:spLocks/>
          </p:cNvSpPr>
          <p:nvPr/>
        </p:nvSpPr>
        <p:spPr bwMode="auto">
          <a:xfrm>
            <a:off x="7529513" y="4870451"/>
            <a:ext cx="188912" cy="73025"/>
          </a:xfrm>
          <a:custGeom>
            <a:avLst/>
            <a:gdLst>
              <a:gd name="T0" fmla="*/ 26 w 26"/>
              <a:gd name="T1" fmla="*/ 10 h 10"/>
              <a:gd name="T2" fmla="*/ 0 w 26"/>
              <a:gd name="T3" fmla="*/ 10 h 10"/>
              <a:gd name="T4" fmla="*/ 11 w 26"/>
              <a:gd name="T5" fmla="*/ 0 h 10"/>
              <a:gd name="T6" fmla="*/ 26 w 26"/>
              <a:gd name="T7" fmla="*/ 0 h 10"/>
              <a:gd name="T8" fmla="*/ 26 w 26"/>
              <a:gd name="T9" fmla="*/ 10 h 10"/>
            </a:gdLst>
            <a:ahLst/>
            <a:cxnLst>
              <a:cxn ang="0">
                <a:pos x="T0" y="T1"/>
              </a:cxn>
              <a:cxn ang="0">
                <a:pos x="T2" y="T3"/>
              </a:cxn>
              <a:cxn ang="0">
                <a:pos x="T4" y="T5"/>
              </a:cxn>
              <a:cxn ang="0">
                <a:pos x="T6" y="T7"/>
              </a:cxn>
              <a:cxn ang="0">
                <a:pos x="T8" y="T9"/>
              </a:cxn>
            </a:cxnLst>
            <a:rect l="0" t="0" r="r" b="b"/>
            <a:pathLst>
              <a:path w="26" h="10">
                <a:moveTo>
                  <a:pt x="26" y="10"/>
                </a:moveTo>
                <a:cubicBezTo>
                  <a:pt x="0" y="10"/>
                  <a:pt x="0" y="10"/>
                  <a:pt x="0" y="10"/>
                </a:cubicBezTo>
                <a:cubicBezTo>
                  <a:pt x="0" y="4"/>
                  <a:pt x="5" y="0"/>
                  <a:pt x="11" y="0"/>
                </a:cubicBezTo>
                <a:cubicBezTo>
                  <a:pt x="26" y="0"/>
                  <a:pt x="26" y="0"/>
                  <a:pt x="26" y="0"/>
                </a:cubicBezTo>
                <a:lnTo>
                  <a:pt x="26" y="10"/>
                </a:lnTo>
                <a:close/>
              </a:path>
            </a:pathLst>
          </a:custGeom>
          <a:solidFill>
            <a:srgbClr val="E9C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1"/>
          <p:cNvSpPr>
            <a:spLocks/>
          </p:cNvSpPr>
          <p:nvPr/>
        </p:nvSpPr>
        <p:spPr bwMode="auto">
          <a:xfrm>
            <a:off x="7762875" y="6108701"/>
            <a:ext cx="209550" cy="190500"/>
          </a:xfrm>
          <a:custGeom>
            <a:avLst/>
            <a:gdLst>
              <a:gd name="T0" fmla="*/ 19 w 29"/>
              <a:gd name="T1" fmla="*/ 0 h 26"/>
              <a:gd name="T2" fmla="*/ 16 w 29"/>
              <a:gd name="T3" fmla="*/ 9 h 26"/>
              <a:gd name="T4" fmla="*/ 7 w 29"/>
              <a:gd name="T5" fmla="*/ 19 h 26"/>
              <a:gd name="T6" fmla="*/ 0 w 29"/>
              <a:gd name="T7" fmla="*/ 22 h 26"/>
              <a:gd name="T8" fmla="*/ 14 w 29"/>
              <a:gd name="T9" fmla="*/ 26 h 26"/>
              <a:gd name="T10" fmla="*/ 28 w 29"/>
              <a:gd name="T11" fmla="*/ 18 h 26"/>
              <a:gd name="T12" fmla="*/ 29 w 29"/>
              <a:gd name="T13" fmla="*/ 10 h 26"/>
              <a:gd name="T14" fmla="*/ 25 w 29"/>
              <a:gd name="T15" fmla="*/ 0 h 26"/>
              <a:gd name="T16" fmla="*/ 19 w 29"/>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6">
                <a:moveTo>
                  <a:pt x="19" y="0"/>
                </a:moveTo>
                <a:cubicBezTo>
                  <a:pt x="16" y="9"/>
                  <a:pt x="16" y="9"/>
                  <a:pt x="16" y="9"/>
                </a:cubicBezTo>
                <a:cubicBezTo>
                  <a:pt x="14" y="13"/>
                  <a:pt x="10" y="17"/>
                  <a:pt x="7" y="19"/>
                </a:cubicBezTo>
                <a:cubicBezTo>
                  <a:pt x="0" y="22"/>
                  <a:pt x="0" y="22"/>
                  <a:pt x="0" y="22"/>
                </a:cubicBezTo>
                <a:cubicBezTo>
                  <a:pt x="14" y="26"/>
                  <a:pt x="14" y="26"/>
                  <a:pt x="14" y="26"/>
                </a:cubicBezTo>
                <a:cubicBezTo>
                  <a:pt x="28" y="18"/>
                  <a:pt x="28" y="18"/>
                  <a:pt x="28" y="18"/>
                </a:cubicBezTo>
                <a:cubicBezTo>
                  <a:pt x="29" y="10"/>
                  <a:pt x="29" y="10"/>
                  <a:pt x="29" y="10"/>
                </a:cubicBezTo>
                <a:cubicBezTo>
                  <a:pt x="25" y="0"/>
                  <a:pt x="25" y="0"/>
                  <a:pt x="25" y="0"/>
                </a:cubicBezTo>
                <a:lnTo>
                  <a:pt x="19" y="0"/>
                </a:ln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2"/>
          <p:cNvSpPr>
            <a:spLocks/>
          </p:cNvSpPr>
          <p:nvPr/>
        </p:nvSpPr>
        <p:spPr bwMode="auto">
          <a:xfrm>
            <a:off x="7697788" y="6153151"/>
            <a:ext cx="282575" cy="204788"/>
          </a:xfrm>
          <a:custGeom>
            <a:avLst/>
            <a:gdLst>
              <a:gd name="T0" fmla="*/ 39 w 39"/>
              <a:gd name="T1" fmla="*/ 3 h 28"/>
              <a:gd name="T2" fmla="*/ 36 w 39"/>
              <a:gd name="T3" fmla="*/ 0 h 28"/>
              <a:gd name="T4" fmla="*/ 36 w 39"/>
              <a:gd name="T5" fmla="*/ 0 h 28"/>
              <a:gd name="T6" fmla="*/ 36 w 39"/>
              <a:gd name="T7" fmla="*/ 2 h 28"/>
              <a:gd name="T8" fmla="*/ 36 w 39"/>
              <a:gd name="T9" fmla="*/ 6 h 28"/>
              <a:gd name="T10" fmla="*/ 20 w 39"/>
              <a:gd name="T11" fmla="*/ 18 h 28"/>
              <a:gd name="T12" fmla="*/ 10 w 39"/>
              <a:gd name="T13" fmla="*/ 16 h 28"/>
              <a:gd name="T14" fmla="*/ 8 w 39"/>
              <a:gd name="T15" fmla="*/ 17 h 28"/>
              <a:gd name="T16" fmla="*/ 1 w 39"/>
              <a:gd name="T17" fmla="*/ 22 h 28"/>
              <a:gd name="T18" fmla="*/ 12 w 39"/>
              <a:gd name="T19" fmla="*/ 28 h 28"/>
              <a:gd name="T20" fmla="*/ 27 w 39"/>
              <a:gd name="T21" fmla="*/ 25 h 28"/>
              <a:gd name="T22" fmla="*/ 31 w 39"/>
              <a:gd name="T23" fmla="*/ 18 h 28"/>
              <a:gd name="T24" fmla="*/ 33 w 39"/>
              <a:gd name="T25" fmla="*/ 20 h 28"/>
              <a:gd name="T26" fmla="*/ 34 w 39"/>
              <a:gd name="T27" fmla="*/ 26 h 28"/>
              <a:gd name="T28" fmla="*/ 37 w 39"/>
              <a:gd name="T29" fmla="*/ 25 h 28"/>
              <a:gd name="T30" fmla="*/ 38 w 39"/>
              <a:gd name="T31" fmla="*/ 14 h 28"/>
              <a:gd name="T32" fmla="*/ 39 w 39"/>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28">
                <a:moveTo>
                  <a:pt x="39" y="3"/>
                </a:moveTo>
                <a:cubicBezTo>
                  <a:pt x="38" y="1"/>
                  <a:pt x="37" y="0"/>
                  <a:pt x="36" y="0"/>
                </a:cubicBezTo>
                <a:cubicBezTo>
                  <a:pt x="36" y="0"/>
                  <a:pt x="36" y="0"/>
                  <a:pt x="36" y="0"/>
                </a:cubicBezTo>
                <a:cubicBezTo>
                  <a:pt x="36" y="0"/>
                  <a:pt x="36" y="1"/>
                  <a:pt x="36" y="2"/>
                </a:cubicBezTo>
                <a:cubicBezTo>
                  <a:pt x="36" y="3"/>
                  <a:pt x="36" y="4"/>
                  <a:pt x="36" y="6"/>
                </a:cubicBezTo>
                <a:cubicBezTo>
                  <a:pt x="34" y="13"/>
                  <a:pt x="28" y="18"/>
                  <a:pt x="20" y="18"/>
                </a:cubicBezTo>
                <a:cubicBezTo>
                  <a:pt x="16" y="19"/>
                  <a:pt x="13" y="18"/>
                  <a:pt x="10" y="16"/>
                </a:cubicBezTo>
                <a:cubicBezTo>
                  <a:pt x="9" y="16"/>
                  <a:pt x="9" y="16"/>
                  <a:pt x="8" y="17"/>
                </a:cubicBezTo>
                <a:cubicBezTo>
                  <a:pt x="4" y="18"/>
                  <a:pt x="1" y="20"/>
                  <a:pt x="1" y="22"/>
                </a:cubicBezTo>
                <a:cubicBezTo>
                  <a:pt x="0" y="25"/>
                  <a:pt x="2" y="28"/>
                  <a:pt x="12" y="28"/>
                </a:cubicBezTo>
                <a:cubicBezTo>
                  <a:pt x="21" y="28"/>
                  <a:pt x="23" y="27"/>
                  <a:pt x="27" y="25"/>
                </a:cubicBezTo>
                <a:cubicBezTo>
                  <a:pt x="31" y="23"/>
                  <a:pt x="31" y="18"/>
                  <a:pt x="31" y="18"/>
                </a:cubicBezTo>
                <a:cubicBezTo>
                  <a:pt x="31" y="18"/>
                  <a:pt x="33" y="18"/>
                  <a:pt x="33" y="20"/>
                </a:cubicBezTo>
                <a:cubicBezTo>
                  <a:pt x="34" y="21"/>
                  <a:pt x="34" y="26"/>
                  <a:pt x="34" y="26"/>
                </a:cubicBezTo>
                <a:cubicBezTo>
                  <a:pt x="37" y="25"/>
                  <a:pt x="37" y="25"/>
                  <a:pt x="37" y="25"/>
                </a:cubicBezTo>
                <a:cubicBezTo>
                  <a:pt x="37" y="25"/>
                  <a:pt x="37" y="19"/>
                  <a:pt x="38" y="14"/>
                </a:cubicBezTo>
                <a:cubicBezTo>
                  <a:pt x="39" y="9"/>
                  <a:pt x="39" y="6"/>
                  <a:pt x="39" y="3"/>
                </a:cubicBez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3"/>
          <p:cNvSpPr>
            <a:spLocks/>
          </p:cNvSpPr>
          <p:nvPr/>
        </p:nvSpPr>
        <p:spPr bwMode="auto">
          <a:xfrm>
            <a:off x="8002588" y="5708651"/>
            <a:ext cx="93662" cy="422275"/>
          </a:xfrm>
          <a:custGeom>
            <a:avLst/>
            <a:gdLst>
              <a:gd name="T0" fmla="*/ 36 w 59"/>
              <a:gd name="T1" fmla="*/ 257 h 266"/>
              <a:gd name="T2" fmla="*/ 0 w 59"/>
              <a:gd name="T3" fmla="*/ 266 h 266"/>
              <a:gd name="T4" fmla="*/ 0 w 59"/>
              <a:gd name="T5" fmla="*/ 0 h 266"/>
              <a:gd name="T6" fmla="*/ 59 w 59"/>
              <a:gd name="T7" fmla="*/ 0 h 266"/>
              <a:gd name="T8" fmla="*/ 36 w 59"/>
              <a:gd name="T9" fmla="*/ 257 h 266"/>
            </a:gdLst>
            <a:ahLst/>
            <a:cxnLst>
              <a:cxn ang="0">
                <a:pos x="T0" y="T1"/>
              </a:cxn>
              <a:cxn ang="0">
                <a:pos x="T2" y="T3"/>
              </a:cxn>
              <a:cxn ang="0">
                <a:pos x="T4" y="T5"/>
              </a:cxn>
              <a:cxn ang="0">
                <a:pos x="T6" y="T7"/>
              </a:cxn>
              <a:cxn ang="0">
                <a:pos x="T8" y="T9"/>
              </a:cxn>
            </a:cxnLst>
            <a:rect l="0" t="0" r="r" b="b"/>
            <a:pathLst>
              <a:path w="59" h="266">
                <a:moveTo>
                  <a:pt x="36" y="257"/>
                </a:moveTo>
                <a:lnTo>
                  <a:pt x="0" y="266"/>
                </a:lnTo>
                <a:lnTo>
                  <a:pt x="0" y="0"/>
                </a:lnTo>
                <a:lnTo>
                  <a:pt x="59" y="0"/>
                </a:lnTo>
                <a:lnTo>
                  <a:pt x="36" y="257"/>
                </a:ln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4"/>
          <p:cNvSpPr>
            <a:spLocks/>
          </p:cNvSpPr>
          <p:nvPr/>
        </p:nvSpPr>
        <p:spPr bwMode="auto">
          <a:xfrm>
            <a:off x="7980363" y="6108701"/>
            <a:ext cx="217487" cy="190500"/>
          </a:xfrm>
          <a:custGeom>
            <a:avLst/>
            <a:gdLst>
              <a:gd name="T0" fmla="*/ 11 w 30"/>
              <a:gd name="T1" fmla="*/ 0 h 26"/>
              <a:gd name="T2" fmla="*/ 13 w 30"/>
              <a:gd name="T3" fmla="*/ 9 h 26"/>
              <a:gd name="T4" fmla="*/ 22 w 30"/>
              <a:gd name="T5" fmla="*/ 19 h 26"/>
              <a:gd name="T6" fmla="*/ 30 w 30"/>
              <a:gd name="T7" fmla="*/ 22 h 26"/>
              <a:gd name="T8" fmla="*/ 16 w 30"/>
              <a:gd name="T9" fmla="*/ 26 h 26"/>
              <a:gd name="T10" fmla="*/ 1 w 30"/>
              <a:gd name="T11" fmla="*/ 18 h 26"/>
              <a:gd name="T12" fmla="*/ 0 w 30"/>
              <a:gd name="T13" fmla="*/ 10 h 26"/>
              <a:gd name="T14" fmla="*/ 4 w 30"/>
              <a:gd name="T15" fmla="*/ 0 h 26"/>
              <a:gd name="T16" fmla="*/ 11 w 30"/>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6">
                <a:moveTo>
                  <a:pt x="11" y="0"/>
                </a:moveTo>
                <a:cubicBezTo>
                  <a:pt x="13" y="9"/>
                  <a:pt x="13" y="9"/>
                  <a:pt x="13" y="9"/>
                </a:cubicBezTo>
                <a:cubicBezTo>
                  <a:pt x="15" y="13"/>
                  <a:pt x="19" y="17"/>
                  <a:pt x="22" y="19"/>
                </a:cubicBezTo>
                <a:cubicBezTo>
                  <a:pt x="30" y="22"/>
                  <a:pt x="30" y="22"/>
                  <a:pt x="30" y="22"/>
                </a:cubicBezTo>
                <a:cubicBezTo>
                  <a:pt x="16" y="26"/>
                  <a:pt x="16" y="26"/>
                  <a:pt x="16" y="26"/>
                </a:cubicBezTo>
                <a:cubicBezTo>
                  <a:pt x="1" y="18"/>
                  <a:pt x="1" y="18"/>
                  <a:pt x="1" y="18"/>
                </a:cubicBezTo>
                <a:cubicBezTo>
                  <a:pt x="0" y="10"/>
                  <a:pt x="0" y="10"/>
                  <a:pt x="0" y="10"/>
                </a:cubicBezTo>
                <a:cubicBezTo>
                  <a:pt x="4" y="0"/>
                  <a:pt x="4" y="0"/>
                  <a:pt x="4" y="0"/>
                </a:cubicBezTo>
                <a:lnTo>
                  <a:pt x="11" y="0"/>
                </a:ln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5"/>
          <p:cNvSpPr>
            <a:spLocks/>
          </p:cNvSpPr>
          <p:nvPr/>
        </p:nvSpPr>
        <p:spPr bwMode="auto">
          <a:xfrm>
            <a:off x="7972425" y="6153151"/>
            <a:ext cx="284162" cy="204788"/>
          </a:xfrm>
          <a:custGeom>
            <a:avLst/>
            <a:gdLst>
              <a:gd name="T0" fmla="*/ 1 w 39"/>
              <a:gd name="T1" fmla="*/ 3 h 28"/>
              <a:gd name="T2" fmla="*/ 3 w 39"/>
              <a:gd name="T3" fmla="*/ 0 h 28"/>
              <a:gd name="T4" fmla="*/ 3 w 39"/>
              <a:gd name="T5" fmla="*/ 0 h 28"/>
              <a:gd name="T6" fmla="*/ 3 w 39"/>
              <a:gd name="T7" fmla="*/ 2 h 28"/>
              <a:gd name="T8" fmla="*/ 3 w 39"/>
              <a:gd name="T9" fmla="*/ 6 h 28"/>
              <a:gd name="T10" fmla="*/ 19 w 39"/>
              <a:gd name="T11" fmla="*/ 18 h 28"/>
              <a:gd name="T12" fmla="*/ 29 w 39"/>
              <a:gd name="T13" fmla="*/ 16 h 28"/>
              <a:gd name="T14" fmla="*/ 31 w 39"/>
              <a:gd name="T15" fmla="*/ 17 h 28"/>
              <a:gd name="T16" fmla="*/ 38 w 39"/>
              <a:gd name="T17" fmla="*/ 22 h 28"/>
              <a:gd name="T18" fmla="*/ 28 w 39"/>
              <a:gd name="T19" fmla="*/ 28 h 28"/>
              <a:gd name="T20" fmla="*/ 12 w 39"/>
              <a:gd name="T21" fmla="*/ 25 h 28"/>
              <a:gd name="T22" fmla="*/ 8 w 39"/>
              <a:gd name="T23" fmla="*/ 18 h 28"/>
              <a:gd name="T24" fmla="*/ 6 w 39"/>
              <a:gd name="T25" fmla="*/ 20 h 28"/>
              <a:gd name="T26" fmla="*/ 5 w 39"/>
              <a:gd name="T27" fmla="*/ 26 h 28"/>
              <a:gd name="T28" fmla="*/ 3 w 39"/>
              <a:gd name="T29" fmla="*/ 25 h 28"/>
              <a:gd name="T30" fmla="*/ 1 w 39"/>
              <a:gd name="T31" fmla="*/ 14 h 28"/>
              <a:gd name="T32" fmla="*/ 1 w 39"/>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28">
                <a:moveTo>
                  <a:pt x="1" y="3"/>
                </a:moveTo>
                <a:cubicBezTo>
                  <a:pt x="1" y="1"/>
                  <a:pt x="2" y="0"/>
                  <a:pt x="3" y="0"/>
                </a:cubicBezTo>
                <a:cubicBezTo>
                  <a:pt x="3" y="0"/>
                  <a:pt x="3" y="0"/>
                  <a:pt x="3" y="0"/>
                </a:cubicBezTo>
                <a:cubicBezTo>
                  <a:pt x="3" y="0"/>
                  <a:pt x="3" y="1"/>
                  <a:pt x="3" y="2"/>
                </a:cubicBezTo>
                <a:cubicBezTo>
                  <a:pt x="3" y="3"/>
                  <a:pt x="3" y="4"/>
                  <a:pt x="3" y="6"/>
                </a:cubicBezTo>
                <a:cubicBezTo>
                  <a:pt x="5" y="13"/>
                  <a:pt x="11" y="18"/>
                  <a:pt x="19" y="18"/>
                </a:cubicBezTo>
                <a:cubicBezTo>
                  <a:pt x="23" y="19"/>
                  <a:pt x="27" y="18"/>
                  <a:pt x="29" y="16"/>
                </a:cubicBezTo>
                <a:cubicBezTo>
                  <a:pt x="30" y="16"/>
                  <a:pt x="30" y="16"/>
                  <a:pt x="31" y="17"/>
                </a:cubicBezTo>
                <a:cubicBezTo>
                  <a:pt x="35" y="18"/>
                  <a:pt x="38" y="20"/>
                  <a:pt x="38" y="22"/>
                </a:cubicBezTo>
                <a:cubicBezTo>
                  <a:pt x="39" y="25"/>
                  <a:pt x="37" y="28"/>
                  <a:pt x="28" y="28"/>
                </a:cubicBezTo>
                <a:cubicBezTo>
                  <a:pt x="18" y="28"/>
                  <a:pt x="16" y="27"/>
                  <a:pt x="12" y="25"/>
                </a:cubicBezTo>
                <a:cubicBezTo>
                  <a:pt x="8" y="23"/>
                  <a:pt x="8" y="18"/>
                  <a:pt x="8" y="18"/>
                </a:cubicBezTo>
                <a:cubicBezTo>
                  <a:pt x="8" y="18"/>
                  <a:pt x="6" y="18"/>
                  <a:pt x="6" y="20"/>
                </a:cubicBezTo>
                <a:cubicBezTo>
                  <a:pt x="5" y="21"/>
                  <a:pt x="5" y="26"/>
                  <a:pt x="5" y="26"/>
                </a:cubicBezTo>
                <a:cubicBezTo>
                  <a:pt x="3" y="25"/>
                  <a:pt x="3" y="25"/>
                  <a:pt x="3" y="25"/>
                </a:cubicBezTo>
                <a:cubicBezTo>
                  <a:pt x="3" y="25"/>
                  <a:pt x="3" y="19"/>
                  <a:pt x="1" y="14"/>
                </a:cubicBezTo>
                <a:cubicBezTo>
                  <a:pt x="0" y="9"/>
                  <a:pt x="0" y="6"/>
                  <a:pt x="1" y="3"/>
                </a:cubicBez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16"/>
          <p:cNvSpPr>
            <a:spLocks noChangeArrowheads="1"/>
          </p:cNvSpPr>
          <p:nvPr/>
        </p:nvSpPr>
        <p:spPr bwMode="auto">
          <a:xfrm>
            <a:off x="6724650" y="6240463"/>
            <a:ext cx="28575" cy="1016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17"/>
          <p:cNvSpPr>
            <a:spLocks noChangeArrowheads="1"/>
          </p:cNvSpPr>
          <p:nvPr/>
        </p:nvSpPr>
        <p:spPr bwMode="auto">
          <a:xfrm>
            <a:off x="7224713" y="6240463"/>
            <a:ext cx="30162" cy="1016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8"/>
          <p:cNvSpPr>
            <a:spLocks/>
          </p:cNvSpPr>
          <p:nvPr/>
        </p:nvSpPr>
        <p:spPr bwMode="auto">
          <a:xfrm>
            <a:off x="6688138" y="6167438"/>
            <a:ext cx="296862" cy="109538"/>
          </a:xfrm>
          <a:custGeom>
            <a:avLst/>
            <a:gdLst>
              <a:gd name="T0" fmla="*/ 187 w 187"/>
              <a:gd name="T1" fmla="*/ 14 h 69"/>
              <a:gd name="T2" fmla="*/ 187 w 187"/>
              <a:gd name="T3" fmla="*/ 0 h 69"/>
              <a:gd name="T4" fmla="*/ 0 w 187"/>
              <a:gd name="T5" fmla="*/ 37 h 69"/>
              <a:gd name="T6" fmla="*/ 0 w 187"/>
              <a:gd name="T7" fmla="*/ 69 h 69"/>
              <a:gd name="T8" fmla="*/ 187 w 187"/>
              <a:gd name="T9" fmla="*/ 32 h 69"/>
              <a:gd name="T10" fmla="*/ 187 w 187"/>
              <a:gd name="T11" fmla="*/ 32 h 69"/>
              <a:gd name="T12" fmla="*/ 187 w 187"/>
              <a:gd name="T13" fmla="*/ 14 h 69"/>
            </a:gdLst>
            <a:ahLst/>
            <a:cxnLst>
              <a:cxn ang="0">
                <a:pos x="T0" y="T1"/>
              </a:cxn>
              <a:cxn ang="0">
                <a:pos x="T2" y="T3"/>
              </a:cxn>
              <a:cxn ang="0">
                <a:pos x="T4" y="T5"/>
              </a:cxn>
              <a:cxn ang="0">
                <a:pos x="T6" y="T7"/>
              </a:cxn>
              <a:cxn ang="0">
                <a:pos x="T8" y="T9"/>
              </a:cxn>
              <a:cxn ang="0">
                <a:pos x="T10" y="T11"/>
              </a:cxn>
              <a:cxn ang="0">
                <a:pos x="T12" y="T13"/>
              </a:cxn>
            </a:cxnLst>
            <a:rect l="0" t="0" r="r" b="b"/>
            <a:pathLst>
              <a:path w="187" h="69">
                <a:moveTo>
                  <a:pt x="187" y="14"/>
                </a:moveTo>
                <a:lnTo>
                  <a:pt x="187" y="0"/>
                </a:lnTo>
                <a:lnTo>
                  <a:pt x="0" y="37"/>
                </a:lnTo>
                <a:lnTo>
                  <a:pt x="0" y="69"/>
                </a:lnTo>
                <a:lnTo>
                  <a:pt x="187" y="32"/>
                </a:lnTo>
                <a:lnTo>
                  <a:pt x="187" y="32"/>
                </a:lnTo>
                <a:lnTo>
                  <a:pt x="187" y="14"/>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9"/>
          <p:cNvSpPr>
            <a:spLocks/>
          </p:cNvSpPr>
          <p:nvPr/>
        </p:nvSpPr>
        <p:spPr bwMode="auto">
          <a:xfrm>
            <a:off x="6985000" y="6167438"/>
            <a:ext cx="304800" cy="109538"/>
          </a:xfrm>
          <a:custGeom>
            <a:avLst/>
            <a:gdLst>
              <a:gd name="T0" fmla="*/ 5 w 192"/>
              <a:gd name="T1" fmla="*/ 0 h 69"/>
              <a:gd name="T2" fmla="*/ 0 w 192"/>
              <a:gd name="T3" fmla="*/ 14 h 69"/>
              <a:gd name="T4" fmla="*/ 5 w 192"/>
              <a:gd name="T5" fmla="*/ 32 h 69"/>
              <a:gd name="T6" fmla="*/ 0 w 192"/>
              <a:gd name="T7" fmla="*/ 32 h 69"/>
              <a:gd name="T8" fmla="*/ 192 w 192"/>
              <a:gd name="T9" fmla="*/ 69 h 69"/>
              <a:gd name="T10" fmla="*/ 192 w 192"/>
              <a:gd name="T11" fmla="*/ 37 h 69"/>
              <a:gd name="T12" fmla="*/ 5 w 192"/>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92" h="69">
                <a:moveTo>
                  <a:pt x="5" y="0"/>
                </a:moveTo>
                <a:lnTo>
                  <a:pt x="0" y="14"/>
                </a:lnTo>
                <a:lnTo>
                  <a:pt x="5" y="32"/>
                </a:lnTo>
                <a:lnTo>
                  <a:pt x="0" y="32"/>
                </a:lnTo>
                <a:lnTo>
                  <a:pt x="192" y="69"/>
                </a:lnTo>
                <a:lnTo>
                  <a:pt x="192" y="37"/>
                </a:lnTo>
                <a:lnTo>
                  <a:pt x="5"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0"/>
          <p:cNvSpPr>
            <a:spLocks/>
          </p:cNvSpPr>
          <p:nvPr/>
        </p:nvSpPr>
        <p:spPr bwMode="auto">
          <a:xfrm>
            <a:off x="6985000" y="6189663"/>
            <a:ext cx="7937" cy="28575"/>
          </a:xfrm>
          <a:custGeom>
            <a:avLst/>
            <a:gdLst>
              <a:gd name="T0" fmla="*/ 0 w 5"/>
              <a:gd name="T1" fmla="*/ 0 h 18"/>
              <a:gd name="T2" fmla="*/ 0 w 5"/>
              <a:gd name="T3" fmla="*/ 18 h 18"/>
              <a:gd name="T4" fmla="*/ 0 w 5"/>
              <a:gd name="T5" fmla="*/ 18 h 18"/>
              <a:gd name="T6" fmla="*/ 5 w 5"/>
              <a:gd name="T7" fmla="*/ 18 h 18"/>
              <a:gd name="T8" fmla="*/ 0 w 5"/>
              <a:gd name="T9" fmla="*/ 0 h 18"/>
            </a:gdLst>
            <a:ahLst/>
            <a:cxnLst>
              <a:cxn ang="0">
                <a:pos x="T0" y="T1"/>
              </a:cxn>
              <a:cxn ang="0">
                <a:pos x="T2" y="T3"/>
              </a:cxn>
              <a:cxn ang="0">
                <a:pos x="T4" y="T5"/>
              </a:cxn>
              <a:cxn ang="0">
                <a:pos x="T6" y="T7"/>
              </a:cxn>
              <a:cxn ang="0">
                <a:pos x="T8" y="T9"/>
              </a:cxn>
            </a:cxnLst>
            <a:rect l="0" t="0" r="r" b="b"/>
            <a:pathLst>
              <a:path w="5" h="18">
                <a:moveTo>
                  <a:pt x="0" y="0"/>
                </a:moveTo>
                <a:lnTo>
                  <a:pt x="0" y="18"/>
                </a:lnTo>
                <a:lnTo>
                  <a:pt x="0" y="18"/>
                </a:lnTo>
                <a:lnTo>
                  <a:pt x="5" y="18"/>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21"/>
          <p:cNvSpPr>
            <a:spLocks noChangeArrowheads="1"/>
          </p:cNvSpPr>
          <p:nvPr/>
        </p:nvSpPr>
        <p:spPr bwMode="auto">
          <a:xfrm>
            <a:off x="6964363" y="5964238"/>
            <a:ext cx="50800" cy="31273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22"/>
          <p:cNvSpPr>
            <a:spLocks noChangeArrowheads="1"/>
          </p:cNvSpPr>
          <p:nvPr/>
        </p:nvSpPr>
        <p:spPr bwMode="auto">
          <a:xfrm>
            <a:off x="6978650" y="6189663"/>
            <a:ext cx="22225" cy="1524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3"/>
          <p:cNvSpPr>
            <a:spLocks/>
          </p:cNvSpPr>
          <p:nvPr/>
        </p:nvSpPr>
        <p:spPr bwMode="auto">
          <a:xfrm>
            <a:off x="6848475" y="5897563"/>
            <a:ext cx="522287" cy="80963"/>
          </a:xfrm>
          <a:custGeom>
            <a:avLst/>
            <a:gdLst>
              <a:gd name="T0" fmla="*/ 329 w 329"/>
              <a:gd name="T1" fmla="*/ 0 h 51"/>
              <a:gd name="T2" fmla="*/ 0 w 329"/>
              <a:gd name="T3" fmla="*/ 0 h 51"/>
              <a:gd name="T4" fmla="*/ 0 w 329"/>
              <a:gd name="T5" fmla="*/ 51 h 51"/>
              <a:gd name="T6" fmla="*/ 283 w 329"/>
              <a:gd name="T7" fmla="*/ 51 h 51"/>
              <a:gd name="T8" fmla="*/ 329 w 329"/>
              <a:gd name="T9" fmla="*/ 0 h 51"/>
            </a:gdLst>
            <a:ahLst/>
            <a:cxnLst>
              <a:cxn ang="0">
                <a:pos x="T0" y="T1"/>
              </a:cxn>
              <a:cxn ang="0">
                <a:pos x="T2" y="T3"/>
              </a:cxn>
              <a:cxn ang="0">
                <a:pos x="T4" y="T5"/>
              </a:cxn>
              <a:cxn ang="0">
                <a:pos x="T6" y="T7"/>
              </a:cxn>
              <a:cxn ang="0">
                <a:pos x="T8" y="T9"/>
              </a:cxn>
            </a:cxnLst>
            <a:rect l="0" t="0" r="r" b="b"/>
            <a:pathLst>
              <a:path w="329" h="51">
                <a:moveTo>
                  <a:pt x="329" y="0"/>
                </a:moveTo>
                <a:lnTo>
                  <a:pt x="0" y="0"/>
                </a:lnTo>
                <a:lnTo>
                  <a:pt x="0" y="51"/>
                </a:lnTo>
                <a:lnTo>
                  <a:pt x="283" y="51"/>
                </a:lnTo>
                <a:lnTo>
                  <a:pt x="329"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4"/>
          <p:cNvSpPr>
            <a:spLocks/>
          </p:cNvSpPr>
          <p:nvPr/>
        </p:nvSpPr>
        <p:spPr bwMode="auto">
          <a:xfrm>
            <a:off x="6623050" y="5897563"/>
            <a:ext cx="530225" cy="80963"/>
          </a:xfrm>
          <a:custGeom>
            <a:avLst/>
            <a:gdLst>
              <a:gd name="T0" fmla="*/ 334 w 334"/>
              <a:gd name="T1" fmla="*/ 0 h 51"/>
              <a:gd name="T2" fmla="*/ 0 w 334"/>
              <a:gd name="T3" fmla="*/ 0 h 51"/>
              <a:gd name="T4" fmla="*/ 0 w 334"/>
              <a:gd name="T5" fmla="*/ 51 h 51"/>
              <a:gd name="T6" fmla="*/ 283 w 334"/>
              <a:gd name="T7" fmla="*/ 51 h 51"/>
              <a:gd name="T8" fmla="*/ 334 w 334"/>
              <a:gd name="T9" fmla="*/ 0 h 51"/>
            </a:gdLst>
            <a:ahLst/>
            <a:cxnLst>
              <a:cxn ang="0">
                <a:pos x="T0" y="T1"/>
              </a:cxn>
              <a:cxn ang="0">
                <a:pos x="T2" y="T3"/>
              </a:cxn>
              <a:cxn ang="0">
                <a:pos x="T4" y="T5"/>
              </a:cxn>
              <a:cxn ang="0">
                <a:pos x="T6" y="T7"/>
              </a:cxn>
              <a:cxn ang="0">
                <a:pos x="T8" y="T9"/>
              </a:cxn>
            </a:cxnLst>
            <a:rect l="0" t="0" r="r" b="b"/>
            <a:pathLst>
              <a:path w="334" h="51">
                <a:moveTo>
                  <a:pt x="334" y="0"/>
                </a:moveTo>
                <a:lnTo>
                  <a:pt x="0" y="0"/>
                </a:lnTo>
                <a:lnTo>
                  <a:pt x="0" y="51"/>
                </a:lnTo>
                <a:lnTo>
                  <a:pt x="283" y="51"/>
                </a:lnTo>
                <a:lnTo>
                  <a:pt x="334"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125"/>
          <p:cNvSpPr>
            <a:spLocks noChangeArrowheads="1"/>
          </p:cNvSpPr>
          <p:nvPr/>
        </p:nvSpPr>
        <p:spPr bwMode="auto">
          <a:xfrm>
            <a:off x="6942138" y="6299201"/>
            <a:ext cx="93662" cy="95250"/>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126"/>
          <p:cNvSpPr>
            <a:spLocks noChangeArrowheads="1"/>
          </p:cNvSpPr>
          <p:nvPr/>
        </p:nvSpPr>
        <p:spPr bwMode="auto">
          <a:xfrm>
            <a:off x="7188200" y="6299201"/>
            <a:ext cx="95250" cy="95250"/>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27"/>
          <p:cNvSpPr>
            <a:spLocks noChangeArrowheads="1"/>
          </p:cNvSpPr>
          <p:nvPr/>
        </p:nvSpPr>
        <p:spPr bwMode="auto">
          <a:xfrm>
            <a:off x="6694488" y="6299201"/>
            <a:ext cx="87312" cy="95250"/>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8"/>
          <p:cNvSpPr>
            <a:spLocks/>
          </p:cNvSpPr>
          <p:nvPr/>
        </p:nvSpPr>
        <p:spPr bwMode="auto">
          <a:xfrm>
            <a:off x="6826250" y="5503863"/>
            <a:ext cx="544512" cy="320675"/>
          </a:xfrm>
          <a:custGeom>
            <a:avLst/>
            <a:gdLst>
              <a:gd name="T0" fmla="*/ 51 w 75"/>
              <a:gd name="T1" fmla="*/ 0 h 44"/>
              <a:gd name="T2" fmla="*/ 0 w 75"/>
              <a:gd name="T3" fmla="*/ 0 h 44"/>
              <a:gd name="T4" fmla="*/ 0 w 75"/>
              <a:gd name="T5" fmla="*/ 5 h 44"/>
              <a:gd name="T6" fmla="*/ 51 w 75"/>
              <a:gd name="T7" fmla="*/ 5 h 44"/>
              <a:gd name="T8" fmla="*/ 70 w 75"/>
              <a:gd name="T9" fmla="*/ 23 h 44"/>
              <a:gd name="T10" fmla="*/ 70 w 75"/>
              <a:gd name="T11" fmla="*/ 44 h 44"/>
              <a:gd name="T12" fmla="*/ 75 w 75"/>
              <a:gd name="T13" fmla="*/ 44 h 44"/>
              <a:gd name="T14" fmla="*/ 75 w 75"/>
              <a:gd name="T15" fmla="*/ 23 h 44"/>
              <a:gd name="T16" fmla="*/ 51 w 7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4">
                <a:moveTo>
                  <a:pt x="51" y="0"/>
                </a:moveTo>
                <a:cubicBezTo>
                  <a:pt x="0" y="0"/>
                  <a:pt x="0" y="0"/>
                  <a:pt x="0" y="0"/>
                </a:cubicBezTo>
                <a:cubicBezTo>
                  <a:pt x="0" y="5"/>
                  <a:pt x="0" y="5"/>
                  <a:pt x="0" y="5"/>
                </a:cubicBezTo>
                <a:cubicBezTo>
                  <a:pt x="51" y="5"/>
                  <a:pt x="51" y="5"/>
                  <a:pt x="51" y="5"/>
                </a:cubicBezTo>
                <a:cubicBezTo>
                  <a:pt x="61" y="5"/>
                  <a:pt x="70" y="13"/>
                  <a:pt x="70" y="23"/>
                </a:cubicBezTo>
                <a:cubicBezTo>
                  <a:pt x="70" y="44"/>
                  <a:pt x="70" y="44"/>
                  <a:pt x="70" y="44"/>
                </a:cubicBezTo>
                <a:cubicBezTo>
                  <a:pt x="75" y="44"/>
                  <a:pt x="75" y="44"/>
                  <a:pt x="75" y="44"/>
                </a:cubicBezTo>
                <a:cubicBezTo>
                  <a:pt x="75" y="23"/>
                  <a:pt x="75" y="23"/>
                  <a:pt x="75" y="23"/>
                </a:cubicBezTo>
                <a:cubicBezTo>
                  <a:pt x="75" y="10"/>
                  <a:pt x="64" y="0"/>
                  <a:pt x="51"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29"/>
          <p:cNvSpPr>
            <a:spLocks/>
          </p:cNvSpPr>
          <p:nvPr/>
        </p:nvSpPr>
        <p:spPr bwMode="auto">
          <a:xfrm>
            <a:off x="6513513" y="4957763"/>
            <a:ext cx="487362" cy="976313"/>
          </a:xfrm>
          <a:custGeom>
            <a:avLst/>
            <a:gdLst>
              <a:gd name="T0" fmla="*/ 0 w 307"/>
              <a:gd name="T1" fmla="*/ 0 h 615"/>
              <a:gd name="T2" fmla="*/ 50 w 307"/>
              <a:gd name="T3" fmla="*/ 615 h 615"/>
              <a:gd name="T4" fmla="*/ 307 w 307"/>
              <a:gd name="T5" fmla="*/ 615 h 615"/>
              <a:gd name="T6" fmla="*/ 261 w 307"/>
              <a:gd name="T7" fmla="*/ 0 h 615"/>
              <a:gd name="T8" fmla="*/ 0 w 307"/>
              <a:gd name="T9" fmla="*/ 0 h 615"/>
            </a:gdLst>
            <a:ahLst/>
            <a:cxnLst>
              <a:cxn ang="0">
                <a:pos x="T0" y="T1"/>
              </a:cxn>
              <a:cxn ang="0">
                <a:pos x="T2" y="T3"/>
              </a:cxn>
              <a:cxn ang="0">
                <a:pos x="T4" y="T5"/>
              </a:cxn>
              <a:cxn ang="0">
                <a:pos x="T6" y="T7"/>
              </a:cxn>
              <a:cxn ang="0">
                <a:pos x="T8" y="T9"/>
              </a:cxn>
            </a:cxnLst>
            <a:rect l="0" t="0" r="r" b="b"/>
            <a:pathLst>
              <a:path w="307" h="615">
                <a:moveTo>
                  <a:pt x="0" y="0"/>
                </a:moveTo>
                <a:lnTo>
                  <a:pt x="50" y="615"/>
                </a:lnTo>
                <a:lnTo>
                  <a:pt x="307" y="615"/>
                </a:lnTo>
                <a:lnTo>
                  <a:pt x="261" y="0"/>
                </a:lnTo>
                <a:lnTo>
                  <a:pt x="0" y="0"/>
                </a:lnTo>
                <a:close/>
              </a:path>
            </a:pathLst>
          </a:cu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30"/>
          <p:cNvSpPr>
            <a:spLocks noChangeArrowheads="1"/>
          </p:cNvSpPr>
          <p:nvPr/>
        </p:nvSpPr>
        <p:spPr bwMode="auto">
          <a:xfrm>
            <a:off x="7370763" y="5788026"/>
            <a:ext cx="152400" cy="146050"/>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31"/>
          <p:cNvSpPr>
            <a:spLocks noChangeArrowheads="1"/>
          </p:cNvSpPr>
          <p:nvPr/>
        </p:nvSpPr>
        <p:spPr bwMode="auto">
          <a:xfrm>
            <a:off x="7145338" y="5788026"/>
            <a:ext cx="304800" cy="146050"/>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32"/>
          <p:cNvSpPr>
            <a:spLocks noChangeArrowheads="1"/>
          </p:cNvSpPr>
          <p:nvPr/>
        </p:nvSpPr>
        <p:spPr bwMode="auto">
          <a:xfrm>
            <a:off x="6550025" y="5788026"/>
            <a:ext cx="595312" cy="146050"/>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33"/>
          <p:cNvSpPr>
            <a:spLocks noChangeArrowheads="1"/>
          </p:cNvSpPr>
          <p:nvPr/>
        </p:nvSpPr>
        <p:spPr bwMode="auto">
          <a:xfrm>
            <a:off x="7072313" y="5788026"/>
            <a:ext cx="152400" cy="146050"/>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134"/>
          <p:cNvSpPr>
            <a:spLocks noChangeArrowheads="1"/>
          </p:cNvSpPr>
          <p:nvPr/>
        </p:nvSpPr>
        <p:spPr bwMode="auto">
          <a:xfrm>
            <a:off x="6964363" y="5191126"/>
            <a:ext cx="50800" cy="42863"/>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35"/>
          <p:cNvSpPr>
            <a:spLocks noChangeArrowheads="1"/>
          </p:cNvSpPr>
          <p:nvPr/>
        </p:nvSpPr>
        <p:spPr bwMode="auto">
          <a:xfrm>
            <a:off x="7218363" y="5191126"/>
            <a:ext cx="42862" cy="42863"/>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36"/>
          <p:cNvSpPr>
            <a:spLocks noChangeArrowheads="1"/>
          </p:cNvSpPr>
          <p:nvPr/>
        </p:nvSpPr>
        <p:spPr bwMode="auto">
          <a:xfrm>
            <a:off x="6716713" y="5191126"/>
            <a:ext cx="44450" cy="42863"/>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37"/>
          <p:cNvSpPr>
            <a:spLocks/>
          </p:cNvSpPr>
          <p:nvPr/>
        </p:nvSpPr>
        <p:spPr bwMode="auto">
          <a:xfrm>
            <a:off x="7915275" y="5795963"/>
            <a:ext cx="101600" cy="109538"/>
          </a:xfrm>
          <a:custGeom>
            <a:avLst/>
            <a:gdLst>
              <a:gd name="T0" fmla="*/ 64 w 64"/>
              <a:gd name="T1" fmla="*/ 18 h 69"/>
              <a:gd name="T2" fmla="*/ 23 w 64"/>
              <a:gd name="T3" fmla="*/ 69 h 69"/>
              <a:gd name="T4" fmla="*/ 0 w 64"/>
              <a:gd name="T5" fmla="*/ 46 h 69"/>
              <a:gd name="T6" fmla="*/ 36 w 64"/>
              <a:gd name="T7" fmla="*/ 0 h 69"/>
              <a:gd name="T8" fmla="*/ 64 w 64"/>
              <a:gd name="T9" fmla="*/ 18 h 69"/>
            </a:gdLst>
            <a:ahLst/>
            <a:cxnLst>
              <a:cxn ang="0">
                <a:pos x="T0" y="T1"/>
              </a:cxn>
              <a:cxn ang="0">
                <a:pos x="T2" y="T3"/>
              </a:cxn>
              <a:cxn ang="0">
                <a:pos x="T4" y="T5"/>
              </a:cxn>
              <a:cxn ang="0">
                <a:pos x="T6" y="T7"/>
              </a:cxn>
              <a:cxn ang="0">
                <a:pos x="T8" y="T9"/>
              </a:cxn>
            </a:cxnLst>
            <a:rect l="0" t="0" r="r" b="b"/>
            <a:pathLst>
              <a:path w="64" h="69">
                <a:moveTo>
                  <a:pt x="64" y="18"/>
                </a:moveTo>
                <a:lnTo>
                  <a:pt x="23" y="69"/>
                </a:lnTo>
                <a:lnTo>
                  <a:pt x="0" y="46"/>
                </a:lnTo>
                <a:lnTo>
                  <a:pt x="36" y="0"/>
                </a:lnTo>
                <a:lnTo>
                  <a:pt x="64" y="18"/>
                </a:ln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38"/>
          <p:cNvSpPr>
            <a:spLocks/>
          </p:cNvSpPr>
          <p:nvPr/>
        </p:nvSpPr>
        <p:spPr bwMode="auto">
          <a:xfrm>
            <a:off x="8023225" y="5730876"/>
            <a:ext cx="211137" cy="269875"/>
          </a:xfrm>
          <a:custGeom>
            <a:avLst/>
            <a:gdLst>
              <a:gd name="T0" fmla="*/ 0 w 29"/>
              <a:gd name="T1" fmla="*/ 34 h 37"/>
              <a:gd name="T2" fmla="*/ 4 w 29"/>
              <a:gd name="T3" fmla="*/ 35 h 37"/>
              <a:gd name="T4" fmla="*/ 25 w 29"/>
              <a:gd name="T5" fmla="*/ 10 h 37"/>
              <a:gd name="T6" fmla="*/ 28 w 29"/>
              <a:gd name="T7" fmla="*/ 4 h 37"/>
              <a:gd name="T8" fmla="*/ 26 w 29"/>
              <a:gd name="T9" fmla="*/ 0 h 37"/>
              <a:gd name="T10" fmla="*/ 0 w 29"/>
              <a:gd name="T11" fmla="*/ 34 h 37"/>
            </a:gdLst>
            <a:ahLst/>
            <a:cxnLst>
              <a:cxn ang="0">
                <a:pos x="T0" y="T1"/>
              </a:cxn>
              <a:cxn ang="0">
                <a:pos x="T2" y="T3"/>
              </a:cxn>
              <a:cxn ang="0">
                <a:pos x="T4" y="T5"/>
              </a:cxn>
              <a:cxn ang="0">
                <a:pos x="T6" y="T7"/>
              </a:cxn>
              <a:cxn ang="0">
                <a:pos x="T8" y="T9"/>
              </a:cxn>
              <a:cxn ang="0">
                <a:pos x="T10" y="T11"/>
              </a:cxn>
            </a:cxnLst>
            <a:rect l="0" t="0" r="r" b="b"/>
            <a:pathLst>
              <a:path w="29" h="37">
                <a:moveTo>
                  <a:pt x="0" y="34"/>
                </a:moveTo>
                <a:cubicBezTo>
                  <a:pt x="0" y="34"/>
                  <a:pt x="2" y="37"/>
                  <a:pt x="4" y="35"/>
                </a:cubicBezTo>
                <a:cubicBezTo>
                  <a:pt x="6" y="32"/>
                  <a:pt x="25" y="10"/>
                  <a:pt x="25" y="10"/>
                </a:cubicBezTo>
                <a:cubicBezTo>
                  <a:pt x="25" y="10"/>
                  <a:pt x="27" y="6"/>
                  <a:pt x="28" y="4"/>
                </a:cubicBezTo>
                <a:cubicBezTo>
                  <a:pt x="29" y="2"/>
                  <a:pt x="28" y="1"/>
                  <a:pt x="26" y="0"/>
                </a:cubicBezTo>
                <a:cubicBezTo>
                  <a:pt x="25" y="0"/>
                  <a:pt x="0" y="34"/>
                  <a:pt x="0" y="34"/>
                </a:cubicBez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9"/>
          <p:cNvSpPr>
            <a:spLocks/>
          </p:cNvSpPr>
          <p:nvPr/>
        </p:nvSpPr>
        <p:spPr bwMode="auto">
          <a:xfrm>
            <a:off x="7943850" y="5708651"/>
            <a:ext cx="268287" cy="269875"/>
          </a:xfrm>
          <a:custGeom>
            <a:avLst/>
            <a:gdLst>
              <a:gd name="T0" fmla="*/ 0 w 37"/>
              <a:gd name="T1" fmla="*/ 26 h 37"/>
              <a:gd name="T2" fmla="*/ 11 w 37"/>
              <a:gd name="T3" fmla="*/ 37 h 37"/>
              <a:gd name="T4" fmla="*/ 32 w 37"/>
              <a:gd name="T5" fmla="*/ 12 h 37"/>
              <a:gd name="T6" fmla="*/ 37 w 37"/>
              <a:gd name="T7" fmla="*/ 3 h 37"/>
              <a:gd name="T8" fmla="*/ 30 w 37"/>
              <a:gd name="T9" fmla="*/ 6 h 37"/>
              <a:gd name="T10" fmla="*/ 7 w 37"/>
              <a:gd name="T11" fmla="*/ 15 h 37"/>
              <a:gd name="T12" fmla="*/ 0 w 37"/>
              <a:gd name="T13" fmla="*/ 26 h 37"/>
            </a:gdLst>
            <a:ahLst/>
            <a:cxnLst>
              <a:cxn ang="0">
                <a:pos x="T0" y="T1"/>
              </a:cxn>
              <a:cxn ang="0">
                <a:pos x="T2" y="T3"/>
              </a:cxn>
              <a:cxn ang="0">
                <a:pos x="T4" y="T5"/>
              </a:cxn>
              <a:cxn ang="0">
                <a:pos x="T6" y="T7"/>
              </a:cxn>
              <a:cxn ang="0">
                <a:pos x="T8" y="T9"/>
              </a:cxn>
              <a:cxn ang="0">
                <a:pos x="T10" y="T11"/>
              </a:cxn>
              <a:cxn ang="0">
                <a:pos x="T12" y="T13"/>
              </a:cxn>
            </a:cxnLst>
            <a:rect l="0" t="0" r="r" b="b"/>
            <a:pathLst>
              <a:path w="37" h="37">
                <a:moveTo>
                  <a:pt x="0" y="26"/>
                </a:moveTo>
                <a:cubicBezTo>
                  <a:pt x="0" y="26"/>
                  <a:pt x="4" y="32"/>
                  <a:pt x="11" y="37"/>
                </a:cubicBezTo>
                <a:cubicBezTo>
                  <a:pt x="32" y="12"/>
                  <a:pt x="32" y="12"/>
                  <a:pt x="32" y="12"/>
                </a:cubicBezTo>
                <a:cubicBezTo>
                  <a:pt x="32" y="12"/>
                  <a:pt x="36" y="7"/>
                  <a:pt x="37" y="3"/>
                </a:cubicBezTo>
                <a:cubicBezTo>
                  <a:pt x="37" y="3"/>
                  <a:pt x="34" y="0"/>
                  <a:pt x="30" y="6"/>
                </a:cubicBezTo>
                <a:cubicBezTo>
                  <a:pt x="30" y="6"/>
                  <a:pt x="27" y="13"/>
                  <a:pt x="7" y="15"/>
                </a:cubicBezTo>
                <a:cubicBezTo>
                  <a:pt x="7" y="15"/>
                  <a:pt x="9" y="18"/>
                  <a:pt x="0" y="2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40"/>
          <p:cNvSpPr>
            <a:spLocks/>
          </p:cNvSpPr>
          <p:nvPr/>
        </p:nvSpPr>
        <p:spPr bwMode="auto">
          <a:xfrm>
            <a:off x="7994650" y="5737226"/>
            <a:ext cx="203200" cy="103188"/>
          </a:xfrm>
          <a:custGeom>
            <a:avLst/>
            <a:gdLst>
              <a:gd name="T0" fmla="*/ 0 w 28"/>
              <a:gd name="T1" fmla="*/ 14 h 14"/>
              <a:gd name="T2" fmla="*/ 24 w 28"/>
              <a:gd name="T3" fmla="*/ 6 h 14"/>
              <a:gd name="T4" fmla="*/ 25 w 28"/>
              <a:gd name="T5" fmla="*/ 0 h 14"/>
              <a:gd name="T6" fmla="*/ 24 w 28"/>
              <a:gd name="T7" fmla="*/ 0 h 14"/>
              <a:gd name="T8" fmla="*/ 23 w 28"/>
              <a:gd name="T9" fmla="*/ 1 h 14"/>
              <a:gd name="T10" fmla="*/ 23 w 28"/>
              <a:gd name="T11" fmla="*/ 1 h 14"/>
              <a:gd name="T12" fmla="*/ 23 w 28"/>
              <a:gd name="T13" fmla="*/ 2 h 14"/>
              <a:gd name="T14" fmla="*/ 0 w 28"/>
              <a:gd name="T15" fmla="*/ 10 h 14"/>
              <a:gd name="T16" fmla="*/ 0 w 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4">
                <a:moveTo>
                  <a:pt x="0" y="14"/>
                </a:moveTo>
                <a:cubicBezTo>
                  <a:pt x="5" y="13"/>
                  <a:pt x="17" y="12"/>
                  <a:pt x="24" y="6"/>
                </a:cubicBezTo>
                <a:cubicBezTo>
                  <a:pt x="28" y="3"/>
                  <a:pt x="26" y="0"/>
                  <a:pt x="25" y="0"/>
                </a:cubicBezTo>
                <a:cubicBezTo>
                  <a:pt x="24" y="0"/>
                  <a:pt x="24" y="0"/>
                  <a:pt x="24" y="0"/>
                </a:cubicBezTo>
                <a:cubicBezTo>
                  <a:pt x="24" y="0"/>
                  <a:pt x="24" y="1"/>
                  <a:pt x="23" y="1"/>
                </a:cubicBezTo>
                <a:cubicBezTo>
                  <a:pt x="23" y="1"/>
                  <a:pt x="23" y="1"/>
                  <a:pt x="23" y="1"/>
                </a:cubicBezTo>
                <a:cubicBezTo>
                  <a:pt x="23" y="1"/>
                  <a:pt x="23" y="2"/>
                  <a:pt x="23" y="2"/>
                </a:cubicBezTo>
                <a:cubicBezTo>
                  <a:pt x="23" y="2"/>
                  <a:pt x="19" y="7"/>
                  <a:pt x="0" y="10"/>
                </a:cubicBezTo>
                <a:cubicBezTo>
                  <a:pt x="0" y="10"/>
                  <a:pt x="1" y="11"/>
                  <a:pt x="0" y="14"/>
                </a:cubicBez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41"/>
          <p:cNvSpPr>
            <a:spLocks/>
          </p:cNvSpPr>
          <p:nvPr/>
        </p:nvSpPr>
        <p:spPr bwMode="auto">
          <a:xfrm>
            <a:off x="8154988" y="5708651"/>
            <a:ext cx="57150" cy="87313"/>
          </a:xfrm>
          <a:custGeom>
            <a:avLst/>
            <a:gdLst>
              <a:gd name="T0" fmla="*/ 1 w 8"/>
              <a:gd name="T1" fmla="*/ 6 h 12"/>
              <a:gd name="T2" fmla="*/ 3 w 8"/>
              <a:gd name="T3" fmla="*/ 12 h 12"/>
              <a:gd name="T4" fmla="*/ 8 w 8"/>
              <a:gd name="T5" fmla="*/ 3 h 12"/>
              <a:gd name="T6" fmla="*/ 1 w 8"/>
              <a:gd name="T7" fmla="*/ 6 h 12"/>
            </a:gdLst>
            <a:ahLst/>
            <a:cxnLst>
              <a:cxn ang="0">
                <a:pos x="T0" y="T1"/>
              </a:cxn>
              <a:cxn ang="0">
                <a:pos x="T2" y="T3"/>
              </a:cxn>
              <a:cxn ang="0">
                <a:pos x="T4" y="T5"/>
              </a:cxn>
              <a:cxn ang="0">
                <a:pos x="T6" y="T7"/>
              </a:cxn>
            </a:cxnLst>
            <a:rect l="0" t="0" r="r" b="b"/>
            <a:pathLst>
              <a:path w="8" h="12">
                <a:moveTo>
                  <a:pt x="1" y="6"/>
                </a:moveTo>
                <a:cubicBezTo>
                  <a:pt x="1" y="6"/>
                  <a:pt x="0" y="10"/>
                  <a:pt x="3" y="12"/>
                </a:cubicBezTo>
                <a:cubicBezTo>
                  <a:pt x="4" y="11"/>
                  <a:pt x="7" y="7"/>
                  <a:pt x="8" y="3"/>
                </a:cubicBezTo>
                <a:cubicBezTo>
                  <a:pt x="8" y="3"/>
                  <a:pt x="5" y="0"/>
                  <a:pt x="1" y="6"/>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42"/>
          <p:cNvSpPr>
            <a:spLocks/>
          </p:cNvSpPr>
          <p:nvPr/>
        </p:nvSpPr>
        <p:spPr bwMode="auto">
          <a:xfrm>
            <a:off x="8031163" y="5803901"/>
            <a:ext cx="160337" cy="180975"/>
          </a:xfrm>
          <a:custGeom>
            <a:avLst/>
            <a:gdLst>
              <a:gd name="T0" fmla="*/ 21 w 22"/>
              <a:gd name="T1" fmla="*/ 0 h 25"/>
              <a:gd name="T2" fmla="*/ 0 w 22"/>
              <a:gd name="T3" fmla="*/ 25 h 25"/>
              <a:gd name="T4" fmla="*/ 1 w 22"/>
              <a:gd name="T5" fmla="*/ 25 h 25"/>
              <a:gd name="T6" fmla="*/ 22 w 22"/>
              <a:gd name="T7" fmla="*/ 1 h 25"/>
              <a:gd name="T8" fmla="*/ 21 w 22"/>
              <a:gd name="T9" fmla="*/ 0 h 25"/>
              <a:gd name="T10" fmla="*/ 21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21" y="0"/>
                </a:moveTo>
                <a:cubicBezTo>
                  <a:pt x="0" y="25"/>
                  <a:pt x="0" y="25"/>
                  <a:pt x="0" y="25"/>
                </a:cubicBezTo>
                <a:cubicBezTo>
                  <a:pt x="1" y="25"/>
                  <a:pt x="1" y="25"/>
                  <a:pt x="1" y="25"/>
                </a:cubicBezTo>
                <a:cubicBezTo>
                  <a:pt x="22" y="1"/>
                  <a:pt x="22" y="1"/>
                  <a:pt x="22" y="1"/>
                </a:cubicBezTo>
                <a:cubicBezTo>
                  <a:pt x="22" y="0"/>
                  <a:pt x="22" y="0"/>
                  <a:pt x="21" y="0"/>
                </a:cubicBezTo>
                <a:cubicBezTo>
                  <a:pt x="21" y="0"/>
                  <a:pt x="21" y="0"/>
                  <a:pt x="21" y="0"/>
                </a:cubicBezTo>
                <a:close/>
              </a:path>
            </a:pathLst>
          </a:custGeom>
          <a:solidFill>
            <a:srgbClr val="343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43"/>
          <p:cNvSpPr>
            <a:spLocks/>
          </p:cNvSpPr>
          <p:nvPr/>
        </p:nvSpPr>
        <p:spPr bwMode="auto">
          <a:xfrm>
            <a:off x="8016875" y="5803901"/>
            <a:ext cx="14287" cy="20638"/>
          </a:xfrm>
          <a:custGeom>
            <a:avLst/>
            <a:gdLst>
              <a:gd name="T0" fmla="*/ 1 w 2"/>
              <a:gd name="T1" fmla="*/ 0 h 3"/>
              <a:gd name="T2" fmla="*/ 1 w 2"/>
              <a:gd name="T3" fmla="*/ 0 h 3"/>
              <a:gd name="T4" fmla="*/ 2 w 2"/>
              <a:gd name="T5" fmla="*/ 3 h 3"/>
              <a:gd name="T6" fmla="*/ 1 w 2"/>
              <a:gd name="T7" fmla="*/ 3 h 3"/>
              <a:gd name="T8" fmla="*/ 1 w 2"/>
              <a:gd name="T9" fmla="*/ 3 h 3"/>
              <a:gd name="T10" fmla="*/ 1 w 2"/>
              <a:gd name="T11" fmla="*/ 3 h 3"/>
              <a:gd name="T12" fmla="*/ 0 w 2"/>
              <a:gd name="T13" fmla="*/ 1 h 3"/>
              <a:gd name="T14" fmla="*/ 1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0"/>
                </a:moveTo>
                <a:cubicBezTo>
                  <a:pt x="1" y="0"/>
                  <a:pt x="1" y="0"/>
                  <a:pt x="1" y="0"/>
                </a:cubicBezTo>
                <a:cubicBezTo>
                  <a:pt x="2" y="3"/>
                  <a:pt x="2" y="3"/>
                  <a:pt x="2" y="3"/>
                </a:cubicBezTo>
                <a:cubicBezTo>
                  <a:pt x="2" y="3"/>
                  <a:pt x="2" y="3"/>
                  <a:pt x="1" y="3"/>
                </a:cubicBezTo>
                <a:cubicBezTo>
                  <a:pt x="1" y="3"/>
                  <a:pt x="1" y="3"/>
                  <a:pt x="1" y="3"/>
                </a:cubicBezTo>
                <a:cubicBezTo>
                  <a:pt x="1" y="3"/>
                  <a:pt x="1" y="3"/>
                  <a:pt x="1" y="3"/>
                </a:cubicBezTo>
                <a:cubicBezTo>
                  <a:pt x="0" y="1"/>
                  <a:pt x="0" y="1"/>
                  <a:pt x="0" y="1"/>
                </a:cubicBezTo>
                <a:cubicBezTo>
                  <a:pt x="0" y="0"/>
                  <a:pt x="0"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44"/>
          <p:cNvSpPr>
            <a:spLocks/>
          </p:cNvSpPr>
          <p:nvPr/>
        </p:nvSpPr>
        <p:spPr bwMode="auto">
          <a:xfrm>
            <a:off x="8039100" y="5803901"/>
            <a:ext cx="6350" cy="20638"/>
          </a:xfrm>
          <a:custGeom>
            <a:avLst/>
            <a:gdLst>
              <a:gd name="T0" fmla="*/ 0 w 1"/>
              <a:gd name="T1" fmla="*/ 0 h 3"/>
              <a:gd name="T2" fmla="*/ 1 w 1"/>
              <a:gd name="T3" fmla="*/ 0 h 3"/>
              <a:gd name="T4" fmla="*/ 1 w 1"/>
              <a:gd name="T5" fmla="*/ 2 h 3"/>
              <a:gd name="T6" fmla="*/ 1 w 1"/>
              <a:gd name="T7" fmla="*/ 3 h 3"/>
              <a:gd name="T8" fmla="*/ 1 w 1"/>
              <a:gd name="T9" fmla="*/ 3 h 3"/>
              <a:gd name="T10" fmla="*/ 0 w 1"/>
              <a:gd name="T11" fmla="*/ 3 h 3"/>
              <a:gd name="T12" fmla="*/ 0 w 1"/>
              <a:gd name="T13" fmla="*/ 0 h 3"/>
              <a:gd name="T14" fmla="*/ 0 w 1"/>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0"/>
                </a:moveTo>
                <a:cubicBezTo>
                  <a:pt x="0" y="0"/>
                  <a:pt x="1" y="0"/>
                  <a:pt x="1" y="0"/>
                </a:cubicBezTo>
                <a:cubicBezTo>
                  <a:pt x="1" y="2"/>
                  <a:pt x="1" y="2"/>
                  <a:pt x="1" y="2"/>
                </a:cubicBezTo>
                <a:cubicBezTo>
                  <a:pt x="1" y="3"/>
                  <a:pt x="1" y="3"/>
                  <a:pt x="1" y="3"/>
                </a:cubicBezTo>
                <a:cubicBezTo>
                  <a:pt x="1" y="3"/>
                  <a:pt x="1" y="3"/>
                  <a:pt x="1" y="3"/>
                </a:cubicBezTo>
                <a:cubicBezTo>
                  <a:pt x="1" y="3"/>
                  <a:pt x="0" y="3"/>
                  <a:pt x="0" y="3"/>
                </a:cubicBezTo>
                <a:cubicBezTo>
                  <a:pt x="0" y="0"/>
                  <a:pt x="0" y="0"/>
                  <a:pt x="0" y="0"/>
                </a:cubicBezTo>
                <a:cubicBezTo>
                  <a:pt x="0" y="0"/>
                  <a:pt x="0" y="0"/>
                  <a:pt x="0"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45"/>
          <p:cNvSpPr>
            <a:spLocks/>
          </p:cNvSpPr>
          <p:nvPr/>
        </p:nvSpPr>
        <p:spPr bwMode="auto">
          <a:xfrm>
            <a:off x="8053388" y="5795963"/>
            <a:ext cx="14287" cy="22225"/>
          </a:xfrm>
          <a:custGeom>
            <a:avLst/>
            <a:gdLst>
              <a:gd name="T0" fmla="*/ 1 w 2"/>
              <a:gd name="T1" fmla="*/ 0 h 3"/>
              <a:gd name="T2" fmla="*/ 1 w 2"/>
              <a:gd name="T3" fmla="*/ 0 h 3"/>
              <a:gd name="T4" fmla="*/ 2 w 2"/>
              <a:gd name="T5" fmla="*/ 3 h 3"/>
              <a:gd name="T6" fmla="*/ 2 w 2"/>
              <a:gd name="T7" fmla="*/ 3 h 3"/>
              <a:gd name="T8" fmla="*/ 2 w 2"/>
              <a:gd name="T9" fmla="*/ 3 h 3"/>
              <a:gd name="T10" fmla="*/ 1 w 2"/>
              <a:gd name="T11" fmla="*/ 3 h 3"/>
              <a:gd name="T12" fmla="*/ 0 w 2"/>
              <a:gd name="T13" fmla="*/ 1 h 3"/>
              <a:gd name="T14" fmla="*/ 1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0"/>
                </a:moveTo>
                <a:cubicBezTo>
                  <a:pt x="1" y="0"/>
                  <a:pt x="1" y="0"/>
                  <a:pt x="1" y="0"/>
                </a:cubicBezTo>
                <a:cubicBezTo>
                  <a:pt x="2" y="3"/>
                  <a:pt x="2" y="3"/>
                  <a:pt x="2" y="3"/>
                </a:cubicBezTo>
                <a:cubicBezTo>
                  <a:pt x="2" y="3"/>
                  <a:pt x="2" y="3"/>
                  <a:pt x="2" y="3"/>
                </a:cubicBezTo>
                <a:cubicBezTo>
                  <a:pt x="2" y="3"/>
                  <a:pt x="2" y="3"/>
                  <a:pt x="2" y="3"/>
                </a:cubicBezTo>
                <a:cubicBezTo>
                  <a:pt x="1" y="3"/>
                  <a:pt x="1" y="3"/>
                  <a:pt x="1" y="3"/>
                </a:cubicBezTo>
                <a:cubicBezTo>
                  <a:pt x="0" y="1"/>
                  <a:pt x="0" y="1"/>
                  <a:pt x="0" y="1"/>
                </a:cubicBezTo>
                <a:cubicBezTo>
                  <a:pt x="0" y="0"/>
                  <a:pt x="0"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46"/>
          <p:cNvSpPr>
            <a:spLocks/>
          </p:cNvSpPr>
          <p:nvPr/>
        </p:nvSpPr>
        <p:spPr bwMode="auto">
          <a:xfrm>
            <a:off x="8074025" y="5788026"/>
            <a:ext cx="15875" cy="30163"/>
          </a:xfrm>
          <a:custGeom>
            <a:avLst/>
            <a:gdLst>
              <a:gd name="T0" fmla="*/ 0 w 2"/>
              <a:gd name="T1" fmla="*/ 0 h 4"/>
              <a:gd name="T2" fmla="*/ 1 w 2"/>
              <a:gd name="T3" fmla="*/ 1 h 4"/>
              <a:gd name="T4" fmla="*/ 1 w 2"/>
              <a:gd name="T5" fmla="*/ 3 h 4"/>
              <a:gd name="T6" fmla="*/ 1 w 2"/>
              <a:gd name="T7" fmla="*/ 4 h 4"/>
              <a:gd name="T8" fmla="*/ 1 w 2"/>
              <a:gd name="T9" fmla="*/ 4 h 4"/>
              <a:gd name="T10" fmla="*/ 1 w 2"/>
              <a:gd name="T11" fmla="*/ 3 h 4"/>
              <a:gd name="T12" fmla="*/ 0 w 2"/>
              <a:gd name="T13" fmla="*/ 1 h 4"/>
              <a:gd name="T14" fmla="*/ 0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0"/>
                </a:moveTo>
                <a:cubicBezTo>
                  <a:pt x="0" y="0"/>
                  <a:pt x="1" y="1"/>
                  <a:pt x="1" y="1"/>
                </a:cubicBezTo>
                <a:cubicBezTo>
                  <a:pt x="1" y="3"/>
                  <a:pt x="1" y="3"/>
                  <a:pt x="1" y="3"/>
                </a:cubicBezTo>
                <a:cubicBezTo>
                  <a:pt x="2" y="3"/>
                  <a:pt x="1" y="4"/>
                  <a:pt x="1" y="4"/>
                </a:cubicBezTo>
                <a:cubicBezTo>
                  <a:pt x="1" y="4"/>
                  <a:pt x="1" y="4"/>
                  <a:pt x="1" y="4"/>
                </a:cubicBezTo>
                <a:cubicBezTo>
                  <a:pt x="1" y="4"/>
                  <a:pt x="1" y="4"/>
                  <a:pt x="1" y="3"/>
                </a:cubicBezTo>
                <a:cubicBezTo>
                  <a:pt x="0" y="1"/>
                  <a:pt x="0" y="1"/>
                  <a:pt x="0" y="1"/>
                </a:cubicBezTo>
                <a:cubicBezTo>
                  <a:pt x="0" y="1"/>
                  <a:pt x="0" y="0"/>
                  <a:pt x="0"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7"/>
          <p:cNvSpPr>
            <a:spLocks/>
          </p:cNvSpPr>
          <p:nvPr/>
        </p:nvSpPr>
        <p:spPr bwMode="auto">
          <a:xfrm>
            <a:off x="8089900" y="5781676"/>
            <a:ext cx="14287" cy="28575"/>
          </a:xfrm>
          <a:custGeom>
            <a:avLst/>
            <a:gdLst>
              <a:gd name="T0" fmla="*/ 1 w 2"/>
              <a:gd name="T1" fmla="*/ 1 h 4"/>
              <a:gd name="T2" fmla="*/ 1 w 2"/>
              <a:gd name="T3" fmla="*/ 1 h 4"/>
              <a:gd name="T4" fmla="*/ 2 w 2"/>
              <a:gd name="T5" fmla="*/ 3 h 4"/>
              <a:gd name="T6" fmla="*/ 2 w 2"/>
              <a:gd name="T7" fmla="*/ 4 h 4"/>
              <a:gd name="T8" fmla="*/ 2 w 2"/>
              <a:gd name="T9" fmla="*/ 4 h 4"/>
              <a:gd name="T10" fmla="*/ 1 w 2"/>
              <a:gd name="T11" fmla="*/ 3 h 4"/>
              <a:gd name="T12" fmla="*/ 0 w 2"/>
              <a:gd name="T13" fmla="*/ 1 h 4"/>
              <a:gd name="T14" fmla="*/ 1 w 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1"/>
                </a:moveTo>
                <a:cubicBezTo>
                  <a:pt x="1" y="0"/>
                  <a:pt x="1" y="1"/>
                  <a:pt x="1" y="1"/>
                </a:cubicBezTo>
                <a:cubicBezTo>
                  <a:pt x="2" y="3"/>
                  <a:pt x="2" y="3"/>
                  <a:pt x="2" y="3"/>
                </a:cubicBezTo>
                <a:cubicBezTo>
                  <a:pt x="2" y="3"/>
                  <a:pt x="2" y="4"/>
                  <a:pt x="2" y="4"/>
                </a:cubicBezTo>
                <a:cubicBezTo>
                  <a:pt x="2" y="4"/>
                  <a:pt x="2" y="4"/>
                  <a:pt x="2" y="4"/>
                </a:cubicBezTo>
                <a:cubicBezTo>
                  <a:pt x="1" y="4"/>
                  <a:pt x="1" y="4"/>
                  <a:pt x="1" y="3"/>
                </a:cubicBezTo>
                <a:cubicBezTo>
                  <a:pt x="0" y="1"/>
                  <a:pt x="0" y="1"/>
                  <a:pt x="0" y="1"/>
                </a:cubicBezTo>
                <a:cubicBezTo>
                  <a:pt x="0" y="1"/>
                  <a:pt x="0" y="1"/>
                  <a:pt x="1"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8"/>
          <p:cNvSpPr>
            <a:spLocks/>
          </p:cNvSpPr>
          <p:nvPr/>
        </p:nvSpPr>
        <p:spPr bwMode="auto">
          <a:xfrm>
            <a:off x="7494588" y="5416551"/>
            <a:ext cx="528637" cy="554038"/>
          </a:xfrm>
          <a:custGeom>
            <a:avLst/>
            <a:gdLst>
              <a:gd name="T0" fmla="*/ 0 w 73"/>
              <a:gd name="T1" fmla="*/ 20 h 76"/>
              <a:gd name="T2" fmla="*/ 61 w 73"/>
              <a:gd name="T3" fmla="*/ 74 h 76"/>
              <a:gd name="T4" fmla="*/ 68 w 73"/>
              <a:gd name="T5" fmla="*/ 71 h 76"/>
              <a:gd name="T6" fmla="*/ 72 w 73"/>
              <a:gd name="T7" fmla="*/ 60 h 76"/>
              <a:gd name="T8" fmla="*/ 69 w 73"/>
              <a:gd name="T9" fmla="*/ 47 h 76"/>
              <a:gd name="T10" fmla="*/ 23 w 73"/>
              <a:gd name="T11" fmla="*/ 0 h 76"/>
              <a:gd name="T12" fmla="*/ 0 w 73"/>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73" h="76">
                <a:moveTo>
                  <a:pt x="0" y="20"/>
                </a:moveTo>
                <a:cubicBezTo>
                  <a:pt x="61" y="74"/>
                  <a:pt x="61" y="74"/>
                  <a:pt x="61" y="74"/>
                </a:cubicBezTo>
                <a:cubicBezTo>
                  <a:pt x="64" y="76"/>
                  <a:pt x="67" y="75"/>
                  <a:pt x="68" y="71"/>
                </a:cubicBezTo>
                <a:cubicBezTo>
                  <a:pt x="72" y="60"/>
                  <a:pt x="72" y="60"/>
                  <a:pt x="72" y="60"/>
                </a:cubicBezTo>
                <a:cubicBezTo>
                  <a:pt x="73" y="56"/>
                  <a:pt x="72" y="50"/>
                  <a:pt x="69" y="47"/>
                </a:cubicBezTo>
                <a:cubicBezTo>
                  <a:pt x="23" y="0"/>
                  <a:pt x="23" y="0"/>
                  <a:pt x="23" y="0"/>
                </a:cubicBezTo>
                <a:lnTo>
                  <a:pt x="0" y="20"/>
                </a:lnTo>
                <a:close/>
              </a:path>
            </a:pathLst>
          </a:custGeom>
          <a:solidFill>
            <a:srgbClr val="232F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49"/>
          <p:cNvSpPr>
            <a:spLocks/>
          </p:cNvSpPr>
          <p:nvPr/>
        </p:nvSpPr>
        <p:spPr bwMode="auto">
          <a:xfrm>
            <a:off x="7043738" y="5380038"/>
            <a:ext cx="646112" cy="401638"/>
          </a:xfrm>
          <a:custGeom>
            <a:avLst/>
            <a:gdLst>
              <a:gd name="T0" fmla="*/ 87 w 89"/>
              <a:gd name="T1" fmla="*/ 7 h 55"/>
              <a:gd name="T2" fmla="*/ 74 w 89"/>
              <a:gd name="T3" fmla="*/ 2 h 55"/>
              <a:gd name="T4" fmla="*/ 73 w 89"/>
              <a:gd name="T5" fmla="*/ 2 h 55"/>
              <a:gd name="T6" fmla="*/ 5 w 89"/>
              <a:gd name="T7" fmla="*/ 23 h 55"/>
              <a:gd name="T8" fmla="*/ 1 w 89"/>
              <a:gd name="T9" fmla="*/ 27 h 55"/>
              <a:gd name="T10" fmla="*/ 1 w 89"/>
              <a:gd name="T11" fmla="*/ 33 h 55"/>
              <a:gd name="T12" fmla="*/ 10 w 89"/>
              <a:gd name="T13" fmla="*/ 55 h 55"/>
              <a:gd name="T14" fmla="*/ 84 w 89"/>
              <a:gd name="T15" fmla="*/ 24 h 55"/>
              <a:gd name="T16" fmla="*/ 87 w 89"/>
              <a:gd name="T17" fmla="*/ 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5">
                <a:moveTo>
                  <a:pt x="87" y="7"/>
                </a:moveTo>
                <a:cubicBezTo>
                  <a:pt x="85" y="2"/>
                  <a:pt x="79" y="0"/>
                  <a:pt x="74" y="2"/>
                </a:cubicBezTo>
                <a:cubicBezTo>
                  <a:pt x="73" y="2"/>
                  <a:pt x="73" y="2"/>
                  <a:pt x="73" y="2"/>
                </a:cubicBezTo>
                <a:cubicBezTo>
                  <a:pt x="5" y="23"/>
                  <a:pt x="5" y="23"/>
                  <a:pt x="5" y="23"/>
                </a:cubicBezTo>
                <a:cubicBezTo>
                  <a:pt x="3" y="24"/>
                  <a:pt x="2" y="25"/>
                  <a:pt x="1" y="27"/>
                </a:cubicBezTo>
                <a:cubicBezTo>
                  <a:pt x="0" y="29"/>
                  <a:pt x="0" y="31"/>
                  <a:pt x="1" y="33"/>
                </a:cubicBezTo>
                <a:cubicBezTo>
                  <a:pt x="10" y="55"/>
                  <a:pt x="10" y="55"/>
                  <a:pt x="10" y="55"/>
                </a:cubicBezTo>
                <a:cubicBezTo>
                  <a:pt x="84" y="24"/>
                  <a:pt x="84" y="24"/>
                  <a:pt x="84" y="24"/>
                </a:cubicBezTo>
                <a:cubicBezTo>
                  <a:pt x="89" y="22"/>
                  <a:pt x="89" y="12"/>
                  <a:pt x="87" y="7"/>
                </a:cubicBezTo>
                <a:close/>
              </a:path>
            </a:pathLst>
          </a:custGeom>
          <a:solidFill>
            <a:srgbClr val="232F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50"/>
          <p:cNvSpPr>
            <a:spLocks noChangeArrowheads="1"/>
          </p:cNvSpPr>
          <p:nvPr/>
        </p:nvSpPr>
        <p:spPr bwMode="auto">
          <a:xfrm>
            <a:off x="6950075" y="5497513"/>
            <a:ext cx="296862" cy="290513"/>
          </a:xfrm>
          <a:prstGeom prst="rect">
            <a:avLst/>
          </a:prstGeom>
          <a:solidFill>
            <a:srgbClr val="232F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51"/>
          <p:cNvSpPr>
            <a:spLocks noChangeArrowheads="1"/>
          </p:cNvSpPr>
          <p:nvPr/>
        </p:nvSpPr>
        <p:spPr bwMode="auto">
          <a:xfrm>
            <a:off x="7486650" y="6203951"/>
            <a:ext cx="93662" cy="50800"/>
          </a:xfrm>
          <a:prstGeom prst="rect">
            <a:avLst/>
          </a:prstGeom>
          <a:solidFill>
            <a:srgbClr val="E6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2"/>
          <p:cNvSpPr>
            <a:spLocks/>
          </p:cNvSpPr>
          <p:nvPr/>
        </p:nvSpPr>
        <p:spPr bwMode="auto">
          <a:xfrm>
            <a:off x="7464425" y="6335713"/>
            <a:ext cx="319087" cy="50800"/>
          </a:xfrm>
          <a:custGeom>
            <a:avLst/>
            <a:gdLst>
              <a:gd name="T0" fmla="*/ 1 w 44"/>
              <a:gd name="T1" fmla="*/ 3 h 7"/>
              <a:gd name="T2" fmla="*/ 3 w 44"/>
              <a:gd name="T3" fmla="*/ 6 h 7"/>
              <a:gd name="T4" fmla="*/ 36 w 44"/>
              <a:gd name="T5" fmla="*/ 7 h 7"/>
              <a:gd name="T6" fmla="*/ 42 w 44"/>
              <a:gd name="T7" fmla="*/ 6 h 7"/>
              <a:gd name="T8" fmla="*/ 44 w 44"/>
              <a:gd name="T9" fmla="*/ 2 h 7"/>
              <a:gd name="T10" fmla="*/ 1 w 44"/>
              <a:gd name="T11" fmla="*/ 3 h 7"/>
            </a:gdLst>
            <a:ahLst/>
            <a:cxnLst>
              <a:cxn ang="0">
                <a:pos x="T0" y="T1"/>
              </a:cxn>
              <a:cxn ang="0">
                <a:pos x="T2" y="T3"/>
              </a:cxn>
              <a:cxn ang="0">
                <a:pos x="T4" y="T5"/>
              </a:cxn>
              <a:cxn ang="0">
                <a:pos x="T6" y="T7"/>
              </a:cxn>
              <a:cxn ang="0">
                <a:pos x="T8" y="T9"/>
              </a:cxn>
              <a:cxn ang="0">
                <a:pos x="T10" y="T11"/>
              </a:cxn>
            </a:cxnLst>
            <a:rect l="0" t="0" r="r" b="b"/>
            <a:pathLst>
              <a:path w="44" h="7">
                <a:moveTo>
                  <a:pt x="1" y="3"/>
                </a:moveTo>
                <a:cubicBezTo>
                  <a:pt x="1" y="3"/>
                  <a:pt x="0" y="6"/>
                  <a:pt x="3" y="6"/>
                </a:cubicBezTo>
                <a:cubicBezTo>
                  <a:pt x="7" y="6"/>
                  <a:pt x="36" y="7"/>
                  <a:pt x="36" y="7"/>
                </a:cubicBezTo>
                <a:cubicBezTo>
                  <a:pt x="36" y="7"/>
                  <a:pt x="40" y="6"/>
                  <a:pt x="42" y="6"/>
                </a:cubicBezTo>
                <a:cubicBezTo>
                  <a:pt x="44" y="5"/>
                  <a:pt x="44" y="4"/>
                  <a:pt x="44" y="2"/>
                </a:cubicBezTo>
                <a:cubicBezTo>
                  <a:pt x="44" y="0"/>
                  <a:pt x="1" y="3"/>
                  <a:pt x="1" y="3"/>
                </a:cubicBez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53"/>
          <p:cNvSpPr>
            <a:spLocks/>
          </p:cNvSpPr>
          <p:nvPr/>
        </p:nvSpPr>
        <p:spPr bwMode="auto">
          <a:xfrm>
            <a:off x="7464425" y="6234113"/>
            <a:ext cx="319087" cy="123825"/>
          </a:xfrm>
          <a:custGeom>
            <a:avLst/>
            <a:gdLst>
              <a:gd name="T0" fmla="*/ 3 w 44"/>
              <a:gd name="T1" fmla="*/ 2 h 17"/>
              <a:gd name="T2" fmla="*/ 1 w 44"/>
              <a:gd name="T3" fmla="*/ 17 h 17"/>
              <a:gd name="T4" fmla="*/ 34 w 44"/>
              <a:gd name="T5" fmla="*/ 17 h 17"/>
              <a:gd name="T6" fmla="*/ 44 w 44"/>
              <a:gd name="T7" fmla="*/ 16 h 17"/>
              <a:gd name="T8" fmla="*/ 37 w 44"/>
              <a:gd name="T9" fmla="*/ 12 h 17"/>
              <a:gd name="T10" fmla="*/ 16 w 44"/>
              <a:gd name="T11" fmla="*/ 0 h 17"/>
              <a:gd name="T12" fmla="*/ 3 w 44"/>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44" h="17">
                <a:moveTo>
                  <a:pt x="3" y="2"/>
                </a:moveTo>
                <a:cubicBezTo>
                  <a:pt x="3" y="2"/>
                  <a:pt x="0" y="8"/>
                  <a:pt x="1" y="17"/>
                </a:cubicBezTo>
                <a:cubicBezTo>
                  <a:pt x="34" y="17"/>
                  <a:pt x="34" y="17"/>
                  <a:pt x="34" y="17"/>
                </a:cubicBezTo>
                <a:cubicBezTo>
                  <a:pt x="34" y="17"/>
                  <a:pt x="40" y="17"/>
                  <a:pt x="44" y="16"/>
                </a:cubicBezTo>
                <a:cubicBezTo>
                  <a:pt x="44" y="16"/>
                  <a:pt x="44" y="11"/>
                  <a:pt x="37" y="12"/>
                </a:cubicBezTo>
                <a:cubicBezTo>
                  <a:pt x="37" y="12"/>
                  <a:pt x="30" y="14"/>
                  <a:pt x="16" y="0"/>
                </a:cubicBezTo>
                <a:cubicBezTo>
                  <a:pt x="16" y="0"/>
                  <a:pt x="15" y="3"/>
                  <a:pt x="3"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54"/>
          <p:cNvSpPr>
            <a:spLocks/>
          </p:cNvSpPr>
          <p:nvPr/>
        </p:nvSpPr>
        <p:spPr bwMode="auto">
          <a:xfrm>
            <a:off x="7559675" y="6226176"/>
            <a:ext cx="203200" cy="131763"/>
          </a:xfrm>
          <a:custGeom>
            <a:avLst/>
            <a:gdLst>
              <a:gd name="T0" fmla="*/ 0 w 28"/>
              <a:gd name="T1" fmla="*/ 3 h 18"/>
              <a:gd name="T2" fmla="*/ 21 w 28"/>
              <a:gd name="T3" fmla="*/ 16 h 18"/>
              <a:gd name="T4" fmla="*/ 27 w 28"/>
              <a:gd name="T5" fmla="*/ 13 h 18"/>
              <a:gd name="T6" fmla="*/ 26 w 28"/>
              <a:gd name="T7" fmla="*/ 13 h 18"/>
              <a:gd name="T8" fmla="*/ 25 w 28"/>
              <a:gd name="T9" fmla="*/ 13 h 18"/>
              <a:gd name="T10" fmla="*/ 25 w 28"/>
              <a:gd name="T11" fmla="*/ 13 h 18"/>
              <a:gd name="T12" fmla="*/ 24 w 28"/>
              <a:gd name="T13" fmla="*/ 13 h 18"/>
              <a:gd name="T14" fmla="*/ 3 w 28"/>
              <a:gd name="T15" fmla="*/ 0 h 18"/>
              <a:gd name="T16" fmla="*/ 0 w 28"/>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8">
                <a:moveTo>
                  <a:pt x="0" y="3"/>
                </a:moveTo>
                <a:cubicBezTo>
                  <a:pt x="4" y="6"/>
                  <a:pt x="13" y="14"/>
                  <a:pt x="21" y="16"/>
                </a:cubicBezTo>
                <a:cubicBezTo>
                  <a:pt x="27" y="18"/>
                  <a:pt x="28" y="15"/>
                  <a:pt x="27" y="13"/>
                </a:cubicBezTo>
                <a:cubicBezTo>
                  <a:pt x="27" y="13"/>
                  <a:pt x="26" y="13"/>
                  <a:pt x="26" y="13"/>
                </a:cubicBezTo>
                <a:cubicBezTo>
                  <a:pt x="26" y="13"/>
                  <a:pt x="26" y="13"/>
                  <a:pt x="25" y="13"/>
                </a:cubicBezTo>
                <a:cubicBezTo>
                  <a:pt x="25" y="13"/>
                  <a:pt x="25" y="13"/>
                  <a:pt x="25" y="13"/>
                </a:cubicBezTo>
                <a:cubicBezTo>
                  <a:pt x="25" y="13"/>
                  <a:pt x="24" y="13"/>
                  <a:pt x="24" y="13"/>
                </a:cubicBezTo>
                <a:cubicBezTo>
                  <a:pt x="24" y="13"/>
                  <a:pt x="18" y="13"/>
                  <a:pt x="3" y="0"/>
                </a:cubicBezTo>
                <a:cubicBezTo>
                  <a:pt x="3" y="0"/>
                  <a:pt x="3" y="2"/>
                  <a:pt x="0" y="3"/>
                </a:cubicBez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5"/>
          <p:cNvSpPr>
            <a:spLocks/>
          </p:cNvSpPr>
          <p:nvPr/>
        </p:nvSpPr>
        <p:spPr bwMode="auto">
          <a:xfrm>
            <a:off x="7712075" y="6313488"/>
            <a:ext cx="71437" cy="44450"/>
          </a:xfrm>
          <a:custGeom>
            <a:avLst/>
            <a:gdLst>
              <a:gd name="T0" fmla="*/ 3 w 10"/>
              <a:gd name="T1" fmla="*/ 1 h 6"/>
              <a:gd name="T2" fmla="*/ 0 w 10"/>
              <a:gd name="T3" fmla="*/ 6 h 6"/>
              <a:gd name="T4" fmla="*/ 10 w 10"/>
              <a:gd name="T5" fmla="*/ 5 h 6"/>
              <a:gd name="T6" fmla="*/ 3 w 10"/>
              <a:gd name="T7" fmla="*/ 1 h 6"/>
            </a:gdLst>
            <a:ahLst/>
            <a:cxnLst>
              <a:cxn ang="0">
                <a:pos x="T0" y="T1"/>
              </a:cxn>
              <a:cxn ang="0">
                <a:pos x="T2" y="T3"/>
              </a:cxn>
              <a:cxn ang="0">
                <a:pos x="T4" y="T5"/>
              </a:cxn>
              <a:cxn ang="0">
                <a:pos x="T6" y="T7"/>
              </a:cxn>
            </a:cxnLst>
            <a:rect l="0" t="0" r="r" b="b"/>
            <a:pathLst>
              <a:path w="10" h="6">
                <a:moveTo>
                  <a:pt x="3" y="1"/>
                </a:moveTo>
                <a:cubicBezTo>
                  <a:pt x="3" y="1"/>
                  <a:pt x="0" y="3"/>
                  <a:pt x="0" y="6"/>
                </a:cubicBezTo>
                <a:cubicBezTo>
                  <a:pt x="1" y="6"/>
                  <a:pt x="6" y="6"/>
                  <a:pt x="10" y="5"/>
                </a:cubicBezTo>
                <a:cubicBezTo>
                  <a:pt x="10" y="5"/>
                  <a:pt x="10" y="0"/>
                  <a:pt x="3" y="1"/>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6"/>
          <p:cNvSpPr>
            <a:spLocks/>
          </p:cNvSpPr>
          <p:nvPr/>
        </p:nvSpPr>
        <p:spPr bwMode="auto">
          <a:xfrm>
            <a:off x="7472363" y="6372226"/>
            <a:ext cx="239712" cy="6350"/>
          </a:xfrm>
          <a:custGeom>
            <a:avLst/>
            <a:gdLst>
              <a:gd name="T0" fmla="*/ 32 w 33"/>
              <a:gd name="T1" fmla="*/ 0 h 1"/>
              <a:gd name="T2" fmla="*/ 0 w 33"/>
              <a:gd name="T3" fmla="*/ 0 h 1"/>
              <a:gd name="T4" fmla="*/ 0 w 33"/>
              <a:gd name="T5" fmla="*/ 1 h 1"/>
              <a:gd name="T6" fmla="*/ 32 w 33"/>
              <a:gd name="T7" fmla="*/ 1 h 1"/>
              <a:gd name="T8" fmla="*/ 33 w 33"/>
              <a:gd name="T9" fmla="*/ 0 h 1"/>
              <a:gd name="T10" fmla="*/ 32 w 33"/>
              <a:gd name="T11" fmla="*/ 0 h 1"/>
            </a:gdLst>
            <a:ahLst/>
            <a:cxnLst>
              <a:cxn ang="0">
                <a:pos x="T0" y="T1"/>
              </a:cxn>
              <a:cxn ang="0">
                <a:pos x="T2" y="T3"/>
              </a:cxn>
              <a:cxn ang="0">
                <a:pos x="T4" y="T5"/>
              </a:cxn>
              <a:cxn ang="0">
                <a:pos x="T6" y="T7"/>
              </a:cxn>
              <a:cxn ang="0">
                <a:pos x="T8" y="T9"/>
              </a:cxn>
              <a:cxn ang="0">
                <a:pos x="T10" y="T11"/>
              </a:cxn>
            </a:cxnLst>
            <a:rect l="0" t="0" r="r" b="b"/>
            <a:pathLst>
              <a:path w="33" h="1">
                <a:moveTo>
                  <a:pt x="32" y="0"/>
                </a:moveTo>
                <a:cubicBezTo>
                  <a:pt x="0" y="0"/>
                  <a:pt x="0" y="0"/>
                  <a:pt x="0" y="0"/>
                </a:cubicBezTo>
                <a:cubicBezTo>
                  <a:pt x="0" y="0"/>
                  <a:pt x="0" y="0"/>
                  <a:pt x="0" y="1"/>
                </a:cubicBezTo>
                <a:cubicBezTo>
                  <a:pt x="32" y="1"/>
                  <a:pt x="32" y="1"/>
                  <a:pt x="32" y="1"/>
                </a:cubicBezTo>
                <a:cubicBezTo>
                  <a:pt x="33" y="1"/>
                  <a:pt x="33" y="0"/>
                  <a:pt x="33" y="0"/>
                </a:cubicBezTo>
                <a:cubicBezTo>
                  <a:pt x="33" y="0"/>
                  <a:pt x="33" y="0"/>
                  <a:pt x="32" y="0"/>
                </a:cubicBezTo>
                <a:close/>
              </a:path>
            </a:pathLst>
          </a:custGeom>
          <a:solidFill>
            <a:srgbClr val="343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57"/>
          <p:cNvSpPr>
            <a:spLocks/>
          </p:cNvSpPr>
          <p:nvPr/>
        </p:nvSpPr>
        <p:spPr bwMode="auto">
          <a:xfrm>
            <a:off x="7588250" y="6240463"/>
            <a:ext cx="22225" cy="22225"/>
          </a:xfrm>
          <a:custGeom>
            <a:avLst/>
            <a:gdLst>
              <a:gd name="T0" fmla="*/ 3 w 3"/>
              <a:gd name="T1" fmla="*/ 1 h 3"/>
              <a:gd name="T2" fmla="*/ 3 w 3"/>
              <a:gd name="T3" fmla="*/ 1 h 3"/>
              <a:gd name="T4" fmla="*/ 1 w 3"/>
              <a:gd name="T5" fmla="*/ 3 h 3"/>
              <a:gd name="T6" fmla="*/ 0 w 3"/>
              <a:gd name="T7" fmla="*/ 3 h 3"/>
              <a:gd name="T8" fmla="*/ 0 w 3"/>
              <a:gd name="T9" fmla="*/ 3 h 3"/>
              <a:gd name="T10" fmla="*/ 0 w 3"/>
              <a:gd name="T11" fmla="*/ 3 h 3"/>
              <a:gd name="T12" fmla="*/ 2 w 3"/>
              <a:gd name="T13" fmla="*/ 1 h 3"/>
              <a:gd name="T14" fmla="*/ 3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3" y="1"/>
                </a:moveTo>
                <a:cubicBezTo>
                  <a:pt x="3" y="1"/>
                  <a:pt x="3" y="1"/>
                  <a:pt x="3" y="1"/>
                </a:cubicBezTo>
                <a:cubicBezTo>
                  <a:pt x="1" y="3"/>
                  <a:pt x="1" y="3"/>
                  <a:pt x="1" y="3"/>
                </a:cubicBezTo>
                <a:cubicBezTo>
                  <a:pt x="1" y="3"/>
                  <a:pt x="1" y="3"/>
                  <a:pt x="0" y="3"/>
                </a:cubicBezTo>
                <a:cubicBezTo>
                  <a:pt x="0" y="3"/>
                  <a:pt x="0" y="3"/>
                  <a:pt x="0" y="3"/>
                </a:cubicBezTo>
                <a:cubicBezTo>
                  <a:pt x="0" y="3"/>
                  <a:pt x="0" y="3"/>
                  <a:pt x="0" y="3"/>
                </a:cubicBezTo>
                <a:cubicBezTo>
                  <a:pt x="2" y="1"/>
                  <a:pt x="2" y="1"/>
                  <a:pt x="2" y="1"/>
                </a:cubicBezTo>
                <a:cubicBezTo>
                  <a:pt x="2" y="1"/>
                  <a:pt x="2" y="0"/>
                  <a:pt x="3"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58"/>
          <p:cNvSpPr>
            <a:spLocks/>
          </p:cNvSpPr>
          <p:nvPr/>
        </p:nvSpPr>
        <p:spPr bwMode="auto">
          <a:xfrm>
            <a:off x="7602538" y="6254751"/>
            <a:ext cx="22225" cy="22225"/>
          </a:xfrm>
          <a:custGeom>
            <a:avLst/>
            <a:gdLst>
              <a:gd name="T0" fmla="*/ 2 w 3"/>
              <a:gd name="T1" fmla="*/ 0 h 3"/>
              <a:gd name="T2" fmla="*/ 2 w 3"/>
              <a:gd name="T3" fmla="*/ 1 h 3"/>
              <a:gd name="T4" fmla="*/ 1 w 3"/>
              <a:gd name="T5" fmla="*/ 3 h 3"/>
              <a:gd name="T6" fmla="*/ 0 w 3"/>
              <a:gd name="T7" fmla="*/ 3 h 3"/>
              <a:gd name="T8" fmla="*/ 0 w 3"/>
              <a:gd name="T9" fmla="*/ 3 h 3"/>
              <a:gd name="T10" fmla="*/ 0 w 3"/>
              <a:gd name="T11" fmla="*/ 2 h 3"/>
              <a:gd name="T12" fmla="*/ 2 w 3"/>
              <a:gd name="T13" fmla="*/ 0 h 3"/>
              <a:gd name="T14" fmla="*/ 2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0"/>
                </a:moveTo>
                <a:cubicBezTo>
                  <a:pt x="3" y="0"/>
                  <a:pt x="3" y="1"/>
                  <a:pt x="2" y="1"/>
                </a:cubicBezTo>
                <a:cubicBezTo>
                  <a:pt x="1" y="3"/>
                  <a:pt x="1" y="3"/>
                  <a:pt x="1" y="3"/>
                </a:cubicBezTo>
                <a:cubicBezTo>
                  <a:pt x="1" y="3"/>
                  <a:pt x="0" y="3"/>
                  <a:pt x="0" y="3"/>
                </a:cubicBezTo>
                <a:cubicBezTo>
                  <a:pt x="0" y="3"/>
                  <a:pt x="0" y="3"/>
                  <a:pt x="0" y="3"/>
                </a:cubicBezTo>
                <a:cubicBezTo>
                  <a:pt x="0" y="3"/>
                  <a:pt x="0" y="2"/>
                  <a:pt x="0" y="2"/>
                </a:cubicBezTo>
                <a:cubicBezTo>
                  <a:pt x="2" y="0"/>
                  <a:pt x="2" y="0"/>
                  <a:pt x="2" y="0"/>
                </a:cubicBezTo>
                <a:cubicBezTo>
                  <a:pt x="2" y="0"/>
                  <a:pt x="2" y="0"/>
                  <a:pt x="2"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9"/>
          <p:cNvSpPr>
            <a:spLocks/>
          </p:cNvSpPr>
          <p:nvPr/>
        </p:nvSpPr>
        <p:spPr bwMode="auto">
          <a:xfrm>
            <a:off x="7616825" y="6270626"/>
            <a:ext cx="22225" cy="20638"/>
          </a:xfrm>
          <a:custGeom>
            <a:avLst/>
            <a:gdLst>
              <a:gd name="T0" fmla="*/ 2 w 3"/>
              <a:gd name="T1" fmla="*/ 0 h 3"/>
              <a:gd name="T2" fmla="*/ 3 w 3"/>
              <a:gd name="T3" fmla="*/ 1 h 3"/>
              <a:gd name="T4" fmla="*/ 1 w 3"/>
              <a:gd name="T5" fmla="*/ 3 h 3"/>
              <a:gd name="T6" fmla="*/ 0 w 3"/>
              <a:gd name="T7" fmla="*/ 3 h 3"/>
              <a:gd name="T8" fmla="*/ 0 w 3"/>
              <a:gd name="T9" fmla="*/ 3 h 3"/>
              <a:gd name="T10" fmla="*/ 0 w 3"/>
              <a:gd name="T11" fmla="*/ 2 h 3"/>
              <a:gd name="T12" fmla="*/ 2 w 3"/>
              <a:gd name="T13" fmla="*/ 0 h 3"/>
              <a:gd name="T14" fmla="*/ 2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0"/>
                </a:moveTo>
                <a:cubicBezTo>
                  <a:pt x="3" y="0"/>
                  <a:pt x="3" y="0"/>
                  <a:pt x="3" y="1"/>
                </a:cubicBezTo>
                <a:cubicBezTo>
                  <a:pt x="1" y="3"/>
                  <a:pt x="1" y="3"/>
                  <a:pt x="1" y="3"/>
                </a:cubicBezTo>
                <a:cubicBezTo>
                  <a:pt x="1" y="3"/>
                  <a:pt x="1" y="3"/>
                  <a:pt x="0" y="3"/>
                </a:cubicBezTo>
                <a:cubicBezTo>
                  <a:pt x="0" y="3"/>
                  <a:pt x="0" y="3"/>
                  <a:pt x="0" y="3"/>
                </a:cubicBezTo>
                <a:cubicBezTo>
                  <a:pt x="0" y="2"/>
                  <a:pt x="0" y="2"/>
                  <a:pt x="0" y="2"/>
                </a:cubicBezTo>
                <a:cubicBezTo>
                  <a:pt x="2" y="0"/>
                  <a:pt x="2" y="0"/>
                  <a:pt x="2" y="0"/>
                </a:cubicBezTo>
                <a:cubicBezTo>
                  <a:pt x="2" y="0"/>
                  <a:pt x="2" y="0"/>
                  <a:pt x="2"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60"/>
          <p:cNvSpPr>
            <a:spLocks/>
          </p:cNvSpPr>
          <p:nvPr/>
        </p:nvSpPr>
        <p:spPr bwMode="auto">
          <a:xfrm>
            <a:off x="7631113" y="6276976"/>
            <a:ext cx="22225" cy="22225"/>
          </a:xfrm>
          <a:custGeom>
            <a:avLst/>
            <a:gdLst>
              <a:gd name="T0" fmla="*/ 3 w 3"/>
              <a:gd name="T1" fmla="*/ 0 h 3"/>
              <a:gd name="T2" fmla="*/ 3 w 3"/>
              <a:gd name="T3" fmla="*/ 1 h 3"/>
              <a:gd name="T4" fmla="*/ 1 w 3"/>
              <a:gd name="T5" fmla="*/ 3 h 3"/>
              <a:gd name="T6" fmla="*/ 1 w 3"/>
              <a:gd name="T7" fmla="*/ 3 h 3"/>
              <a:gd name="T8" fmla="*/ 1 w 3"/>
              <a:gd name="T9" fmla="*/ 3 h 3"/>
              <a:gd name="T10" fmla="*/ 1 w 3"/>
              <a:gd name="T11" fmla="*/ 3 h 3"/>
              <a:gd name="T12" fmla="*/ 2 w 3"/>
              <a:gd name="T13" fmla="*/ 0 h 3"/>
              <a:gd name="T14" fmla="*/ 3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3" y="0"/>
                </a:moveTo>
                <a:cubicBezTo>
                  <a:pt x="3" y="1"/>
                  <a:pt x="3" y="1"/>
                  <a:pt x="3" y="1"/>
                </a:cubicBezTo>
                <a:cubicBezTo>
                  <a:pt x="1" y="3"/>
                  <a:pt x="1" y="3"/>
                  <a:pt x="1" y="3"/>
                </a:cubicBezTo>
                <a:cubicBezTo>
                  <a:pt x="1" y="3"/>
                  <a:pt x="1" y="3"/>
                  <a:pt x="1" y="3"/>
                </a:cubicBezTo>
                <a:cubicBezTo>
                  <a:pt x="1" y="3"/>
                  <a:pt x="1" y="3"/>
                  <a:pt x="1" y="3"/>
                </a:cubicBezTo>
                <a:cubicBezTo>
                  <a:pt x="0" y="3"/>
                  <a:pt x="0" y="3"/>
                  <a:pt x="1" y="3"/>
                </a:cubicBezTo>
                <a:cubicBezTo>
                  <a:pt x="2" y="0"/>
                  <a:pt x="2" y="0"/>
                  <a:pt x="2" y="0"/>
                </a:cubicBezTo>
                <a:cubicBezTo>
                  <a:pt x="2" y="0"/>
                  <a:pt x="2" y="0"/>
                  <a:pt x="3"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61"/>
          <p:cNvSpPr>
            <a:spLocks/>
          </p:cNvSpPr>
          <p:nvPr/>
        </p:nvSpPr>
        <p:spPr bwMode="auto">
          <a:xfrm>
            <a:off x="7653338" y="6284913"/>
            <a:ext cx="14287" cy="28575"/>
          </a:xfrm>
          <a:custGeom>
            <a:avLst/>
            <a:gdLst>
              <a:gd name="T0" fmla="*/ 2 w 2"/>
              <a:gd name="T1" fmla="*/ 1 h 4"/>
              <a:gd name="T2" fmla="*/ 2 w 2"/>
              <a:gd name="T3" fmla="*/ 1 h 4"/>
              <a:gd name="T4" fmla="*/ 0 w 2"/>
              <a:gd name="T5" fmla="*/ 3 h 4"/>
              <a:gd name="T6" fmla="*/ 0 w 2"/>
              <a:gd name="T7" fmla="*/ 4 h 4"/>
              <a:gd name="T8" fmla="*/ 0 w 2"/>
              <a:gd name="T9" fmla="*/ 4 h 4"/>
              <a:gd name="T10" fmla="*/ 0 w 2"/>
              <a:gd name="T11" fmla="*/ 3 h 4"/>
              <a:gd name="T12" fmla="*/ 1 w 2"/>
              <a:gd name="T13" fmla="*/ 1 h 4"/>
              <a:gd name="T14" fmla="*/ 2 w 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1"/>
                </a:moveTo>
                <a:cubicBezTo>
                  <a:pt x="2" y="1"/>
                  <a:pt x="2" y="1"/>
                  <a:pt x="2" y="1"/>
                </a:cubicBezTo>
                <a:cubicBezTo>
                  <a:pt x="0" y="3"/>
                  <a:pt x="0" y="3"/>
                  <a:pt x="0" y="3"/>
                </a:cubicBezTo>
                <a:cubicBezTo>
                  <a:pt x="0" y="4"/>
                  <a:pt x="0" y="4"/>
                  <a:pt x="0" y="4"/>
                </a:cubicBezTo>
                <a:cubicBezTo>
                  <a:pt x="0" y="4"/>
                  <a:pt x="0" y="4"/>
                  <a:pt x="0" y="4"/>
                </a:cubicBezTo>
                <a:cubicBezTo>
                  <a:pt x="0" y="3"/>
                  <a:pt x="0" y="3"/>
                  <a:pt x="0" y="3"/>
                </a:cubicBezTo>
                <a:cubicBezTo>
                  <a:pt x="1" y="1"/>
                  <a:pt x="1" y="1"/>
                  <a:pt x="1" y="1"/>
                </a:cubicBezTo>
                <a:cubicBezTo>
                  <a:pt x="1" y="1"/>
                  <a:pt x="1" y="0"/>
                  <a:pt x="2"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2"/>
          <p:cNvSpPr>
            <a:spLocks/>
          </p:cNvSpPr>
          <p:nvPr/>
        </p:nvSpPr>
        <p:spPr bwMode="auto">
          <a:xfrm>
            <a:off x="7407275" y="5722938"/>
            <a:ext cx="217487" cy="635000"/>
          </a:xfrm>
          <a:custGeom>
            <a:avLst/>
            <a:gdLst>
              <a:gd name="T0" fmla="*/ 0 w 30"/>
              <a:gd name="T1" fmla="*/ 0 h 87"/>
              <a:gd name="T2" fmla="*/ 0 w 30"/>
              <a:gd name="T3" fmla="*/ 80 h 87"/>
              <a:gd name="T4" fmla="*/ 7 w 30"/>
              <a:gd name="T5" fmla="*/ 85 h 87"/>
              <a:gd name="T6" fmla="*/ 18 w 30"/>
              <a:gd name="T7" fmla="*/ 80 h 87"/>
              <a:gd name="T8" fmla="*/ 26 w 30"/>
              <a:gd name="T9" fmla="*/ 69 h 87"/>
              <a:gd name="T10" fmla="*/ 30 w 30"/>
              <a:gd name="T11" fmla="*/ 0 h 87"/>
              <a:gd name="T12" fmla="*/ 0 w 30"/>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30" h="87">
                <a:moveTo>
                  <a:pt x="0" y="0"/>
                </a:moveTo>
                <a:cubicBezTo>
                  <a:pt x="0" y="80"/>
                  <a:pt x="0" y="80"/>
                  <a:pt x="0" y="80"/>
                </a:cubicBezTo>
                <a:cubicBezTo>
                  <a:pt x="0" y="85"/>
                  <a:pt x="4" y="87"/>
                  <a:pt x="7" y="85"/>
                </a:cubicBezTo>
                <a:cubicBezTo>
                  <a:pt x="18" y="80"/>
                  <a:pt x="18" y="80"/>
                  <a:pt x="18" y="80"/>
                </a:cubicBezTo>
                <a:cubicBezTo>
                  <a:pt x="22" y="78"/>
                  <a:pt x="25" y="73"/>
                  <a:pt x="26" y="69"/>
                </a:cubicBezTo>
                <a:cubicBezTo>
                  <a:pt x="30" y="0"/>
                  <a:pt x="30" y="0"/>
                  <a:pt x="30" y="0"/>
                </a:cubicBezTo>
                <a:lnTo>
                  <a:pt x="0" y="0"/>
                </a:lnTo>
                <a:close/>
              </a:path>
            </a:pathLst>
          </a:custGeom>
          <a:solidFill>
            <a:srgbClr val="465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3"/>
          <p:cNvSpPr>
            <a:spLocks/>
          </p:cNvSpPr>
          <p:nvPr/>
        </p:nvSpPr>
        <p:spPr bwMode="auto">
          <a:xfrm>
            <a:off x="6950075" y="5497513"/>
            <a:ext cx="681037" cy="290513"/>
          </a:xfrm>
          <a:custGeom>
            <a:avLst/>
            <a:gdLst>
              <a:gd name="T0" fmla="*/ 84 w 94"/>
              <a:gd name="T1" fmla="*/ 20 h 40"/>
              <a:gd name="T2" fmla="*/ 83 w 94"/>
              <a:gd name="T3" fmla="*/ 20 h 40"/>
              <a:gd name="T4" fmla="*/ 0 w 94"/>
              <a:gd name="T5" fmla="*/ 0 h 40"/>
              <a:gd name="T6" fmla="*/ 0 w 94"/>
              <a:gd name="T7" fmla="*/ 40 h 40"/>
              <a:gd name="T8" fmla="*/ 43 w 94"/>
              <a:gd name="T9" fmla="*/ 40 h 40"/>
              <a:gd name="T10" fmla="*/ 83 w 94"/>
              <a:gd name="T11" fmla="*/ 40 h 40"/>
              <a:gd name="T12" fmla="*/ 83 w 94"/>
              <a:gd name="T13" fmla="*/ 39 h 40"/>
              <a:gd name="T14" fmla="*/ 84 w 94"/>
              <a:gd name="T15" fmla="*/ 39 h 40"/>
              <a:gd name="T16" fmla="*/ 94 w 94"/>
              <a:gd name="T17" fmla="*/ 30 h 40"/>
              <a:gd name="T18" fmla="*/ 84 w 94"/>
              <a:gd name="T19"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40">
                <a:moveTo>
                  <a:pt x="84" y="20"/>
                </a:moveTo>
                <a:cubicBezTo>
                  <a:pt x="84" y="20"/>
                  <a:pt x="83" y="20"/>
                  <a:pt x="83" y="20"/>
                </a:cubicBezTo>
                <a:cubicBezTo>
                  <a:pt x="0" y="0"/>
                  <a:pt x="0" y="0"/>
                  <a:pt x="0" y="0"/>
                </a:cubicBezTo>
                <a:cubicBezTo>
                  <a:pt x="0" y="40"/>
                  <a:pt x="0" y="40"/>
                  <a:pt x="0" y="40"/>
                </a:cubicBezTo>
                <a:cubicBezTo>
                  <a:pt x="43" y="40"/>
                  <a:pt x="43" y="40"/>
                  <a:pt x="43" y="40"/>
                </a:cubicBezTo>
                <a:cubicBezTo>
                  <a:pt x="83" y="40"/>
                  <a:pt x="83" y="40"/>
                  <a:pt x="83" y="40"/>
                </a:cubicBezTo>
                <a:cubicBezTo>
                  <a:pt x="83" y="39"/>
                  <a:pt x="83" y="39"/>
                  <a:pt x="83" y="39"/>
                </a:cubicBezTo>
                <a:cubicBezTo>
                  <a:pt x="83" y="39"/>
                  <a:pt x="84" y="39"/>
                  <a:pt x="84" y="39"/>
                </a:cubicBezTo>
                <a:cubicBezTo>
                  <a:pt x="89" y="39"/>
                  <a:pt x="94" y="35"/>
                  <a:pt x="94" y="30"/>
                </a:cubicBezTo>
                <a:cubicBezTo>
                  <a:pt x="94" y="24"/>
                  <a:pt x="89" y="20"/>
                  <a:pt x="84" y="20"/>
                </a:cubicBezTo>
                <a:close/>
              </a:path>
            </a:pathLst>
          </a:custGeom>
          <a:solidFill>
            <a:srgbClr val="465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4"/>
          <p:cNvSpPr>
            <a:spLocks/>
          </p:cNvSpPr>
          <p:nvPr/>
        </p:nvSpPr>
        <p:spPr bwMode="auto">
          <a:xfrm>
            <a:off x="6781800" y="5497513"/>
            <a:ext cx="168275" cy="290513"/>
          </a:xfrm>
          <a:custGeom>
            <a:avLst/>
            <a:gdLst>
              <a:gd name="T0" fmla="*/ 20 w 23"/>
              <a:gd name="T1" fmla="*/ 0 h 40"/>
              <a:gd name="T2" fmla="*/ 0 w 23"/>
              <a:gd name="T3" fmla="*/ 19 h 40"/>
              <a:gd name="T4" fmla="*/ 0 w 23"/>
              <a:gd name="T5" fmla="*/ 20 h 40"/>
              <a:gd name="T6" fmla="*/ 20 w 23"/>
              <a:gd name="T7" fmla="*/ 40 h 40"/>
              <a:gd name="T8" fmla="*/ 23 w 23"/>
              <a:gd name="T9" fmla="*/ 40 h 40"/>
              <a:gd name="T10" fmla="*/ 23 w 23"/>
              <a:gd name="T11" fmla="*/ 0 h 40"/>
              <a:gd name="T12" fmla="*/ 20 w 2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3" h="40">
                <a:moveTo>
                  <a:pt x="20" y="0"/>
                </a:moveTo>
                <a:cubicBezTo>
                  <a:pt x="9" y="0"/>
                  <a:pt x="0" y="8"/>
                  <a:pt x="0" y="19"/>
                </a:cubicBezTo>
                <a:cubicBezTo>
                  <a:pt x="0" y="20"/>
                  <a:pt x="0" y="20"/>
                  <a:pt x="0" y="20"/>
                </a:cubicBezTo>
                <a:cubicBezTo>
                  <a:pt x="0" y="31"/>
                  <a:pt x="9" y="40"/>
                  <a:pt x="20" y="40"/>
                </a:cubicBezTo>
                <a:cubicBezTo>
                  <a:pt x="23" y="40"/>
                  <a:pt x="23" y="40"/>
                  <a:pt x="23" y="40"/>
                </a:cubicBezTo>
                <a:cubicBezTo>
                  <a:pt x="23" y="0"/>
                  <a:pt x="23" y="0"/>
                  <a:pt x="23" y="0"/>
                </a:cubicBezTo>
                <a:lnTo>
                  <a:pt x="20" y="0"/>
                </a:lnTo>
                <a:close/>
              </a:path>
            </a:pathLst>
          </a:custGeom>
          <a:solidFill>
            <a:srgbClr val="465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5"/>
          <p:cNvSpPr>
            <a:spLocks/>
          </p:cNvSpPr>
          <p:nvPr/>
        </p:nvSpPr>
        <p:spPr bwMode="auto">
          <a:xfrm>
            <a:off x="7246938" y="5103813"/>
            <a:ext cx="646112" cy="166688"/>
          </a:xfrm>
          <a:custGeom>
            <a:avLst/>
            <a:gdLst>
              <a:gd name="T0" fmla="*/ 78 w 89"/>
              <a:gd name="T1" fmla="*/ 0 h 23"/>
              <a:gd name="T2" fmla="*/ 12 w 89"/>
              <a:gd name="T3" fmla="*/ 0 h 23"/>
              <a:gd name="T4" fmla="*/ 0 w 89"/>
              <a:gd name="T5" fmla="*/ 11 h 23"/>
              <a:gd name="T6" fmla="*/ 12 w 89"/>
              <a:gd name="T7" fmla="*/ 23 h 23"/>
              <a:gd name="T8" fmla="*/ 78 w 89"/>
              <a:gd name="T9" fmla="*/ 23 h 23"/>
              <a:gd name="T10" fmla="*/ 89 w 89"/>
              <a:gd name="T11" fmla="*/ 11 h 23"/>
              <a:gd name="T12" fmla="*/ 78 w 89"/>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89" h="23">
                <a:moveTo>
                  <a:pt x="78" y="0"/>
                </a:moveTo>
                <a:cubicBezTo>
                  <a:pt x="12" y="0"/>
                  <a:pt x="12" y="0"/>
                  <a:pt x="12" y="0"/>
                </a:cubicBezTo>
                <a:cubicBezTo>
                  <a:pt x="5" y="0"/>
                  <a:pt x="0" y="5"/>
                  <a:pt x="0" y="11"/>
                </a:cubicBezTo>
                <a:cubicBezTo>
                  <a:pt x="0" y="18"/>
                  <a:pt x="5" y="23"/>
                  <a:pt x="12" y="23"/>
                </a:cubicBezTo>
                <a:cubicBezTo>
                  <a:pt x="78" y="23"/>
                  <a:pt x="78" y="23"/>
                  <a:pt x="78" y="23"/>
                </a:cubicBezTo>
                <a:cubicBezTo>
                  <a:pt x="84" y="23"/>
                  <a:pt x="89" y="18"/>
                  <a:pt x="89" y="11"/>
                </a:cubicBezTo>
                <a:cubicBezTo>
                  <a:pt x="89" y="5"/>
                  <a:pt x="84" y="0"/>
                  <a:pt x="78" y="0"/>
                </a:cubicBez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6"/>
          <p:cNvSpPr>
            <a:spLocks/>
          </p:cNvSpPr>
          <p:nvPr/>
        </p:nvSpPr>
        <p:spPr bwMode="auto">
          <a:xfrm>
            <a:off x="7246938" y="4797426"/>
            <a:ext cx="174625" cy="422275"/>
          </a:xfrm>
          <a:custGeom>
            <a:avLst/>
            <a:gdLst>
              <a:gd name="T0" fmla="*/ 24 w 24"/>
              <a:gd name="T1" fmla="*/ 23 h 58"/>
              <a:gd name="T2" fmla="*/ 0 w 24"/>
              <a:gd name="T3" fmla="*/ 0 h 58"/>
              <a:gd name="T4" fmla="*/ 0 w 24"/>
              <a:gd name="T5" fmla="*/ 58 h 58"/>
              <a:gd name="T6" fmla="*/ 24 w 24"/>
              <a:gd name="T7" fmla="*/ 58 h 58"/>
              <a:gd name="T8" fmla="*/ 24 w 24"/>
              <a:gd name="T9" fmla="*/ 23 h 58"/>
            </a:gdLst>
            <a:ahLst/>
            <a:cxnLst>
              <a:cxn ang="0">
                <a:pos x="T0" y="T1"/>
              </a:cxn>
              <a:cxn ang="0">
                <a:pos x="T2" y="T3"/>
              </a:cxn>
              <a:cxn ang="0">
                <a:pos x="T4" y="T5"/>
              </a:cxn>
              <a:cxn ang="0">
                <a:pos x="T6" y="T7"/>
              </a:cxn>
              <a:cxn ang="0">
                <a:pos x="T8" y="T9"/>
              </a:cxn>
            </a:cxnLst>
            <a:rect l="0" t="0" r="r" b="b"/>
            <a:pathLst>
              <a:path w="24" h="58">
                <a:moveTo>
                  <a:pt x="24" y="23"/>
                </a:moveTo>
                <a:cubicBezTo>
                  <a:pt x="24" y="10"/>
                  <a:pt x="13" y="0"/>
                  <a:pt x="0" y="0"/>
                </a:cubicBezTo>
                <a:cubicBezTo>
                  <a:pt x="0" y="58"/>
                  <a:pt x="0" y="58"/>
                  <a:pt x="0" y="58"/>
                </a:cubicBezTo>
                <a:cubicBezTo>
                  <a:pt x="24" y="58"/>
                  <a:pt x="24" y="58"/>
                  <a:pt x="24" y="58"/>
                </a:cubicBezTo>
                <a:lnTo>
                  <a:pt x="24" y="23"/>
                </a:ln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67"/>
          <p:cNvSpPr>
            <a:spLocks/>
          </p:cNvSpPr>
          <p:nvPr/>
        </p:nvSpPr>
        <p:spPr bwMode="auto">
          <a:xfrm>
            <a:off x="7210425" y="4840288"/>
            <a:ext cx="233362" cy="393700"/>
          </a:xfrm>
          <a:custGeom>
            <a:avLst/>
            <a:gdLst>
              <a:gd name="T0" fmla="*/ 32 w 32"/>
              <a:gd name="T1" fmla="*/ 49 h 54"/>
              <a:gd name="T2" fmla="*/ 32 w 32"/>
              <a:gd name="T3" fmla="*/ 13 h 54"/>
              <a:gd name="T4" fmla="*/ 28 w 32"/>
              <a:gd name="T5" fmla="*/ 4 h 54"/>
              <a:gd name="T6" fmla="*/ 19 w 32"/>
              <a:gd name="T7" fmla="*/ 0 h 54"/>
              <a:gd name="T8" fmla="*/ 13 w 32"/>
              <a:gd name="T9" fmla="*/ 0 h 54"/>
              <a:gd name="T10" fmla="*/ 0 w 32"/>
              <a:gd name="T11" fmla="*/ 13 h 54"/>
              <a:gd name="T12" fmla="*/ 0 w 32"/>
              <a:gd name="T13" fmla="*/ 50 h 54"/>
              <a:gd name="T14" fmla="*/ 1 w 32"/>
              <a:gd name="T15" fmla="*/ 53 h 54"/>
              <a:gd name="T16" fmla="*/ 1 w 32"/>
              <a:gd name="T17" fmla="*/ 53 h 54"/>
              <a:gd name="T18" fmla="*/ 4 w 32"/>
              <a:gd name="T19" fmla="*/ 54 h 54"/>
              <a:gd name="T20" fmla="*/ 28 w 32"/>
              <a:gd name="T21" fmla="*/ 54 h 54"/>
              <a:gd name="T22" fmla="*/ 32 w 32"/>
              <a:gd name="T23"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54">
                <a:moveTo>
                  <a:pt x="32" y="49"/>
                </a:moveTo>
                <a:cubicBezTo>
                  <a:pt x="32" y="13"/>
                  <a:pt x="32" y="13"/>
                  <a:pt x="32" y="13"/>
                </a:cubicBezTo>
                <a:cubicBezTo>
                  <a:pt x="32" y="9"/>
                  <a:pt x="30" y="6"/>
                  <a:pt x="28" y="4"/>
                </a:cubicBezTo>
                <a:cubicBezTo>
                  <a:pt x="26" y="1"/>
                  <a:pt x="23" y="0"/>
                  <a:pt x="19" y="0"/>
                </a:cubicBezTo>
                <a:cubicBezTo>
                  <a:pt x="13" y="0"/>
                  <a:pt x="13" y="0"/>
                  <a:pt x="13" y="0"/>
                </a:cubicBezTo>
                <a:cubicBezTo>
                  <a:pt x="6" y="0"/>
                  <a:pt x="0" y="6"/>
                  <a:pt x="0" y="13"/>
                </a:cubicBezTo>
                <a:cubicBezTo>
                  <a:pt x="0" y="50"/>
                  <a:pt x="0" y="50"/>
                  <a:pt x="0" y="50"/>
                </a:cubicBezTo>
                <a:cubicBezTo>
                  <a:pt x="0" y="51"/>
                  <a:pt x="1" y="52"/>
                  <a:pt x="1" y="53"/>
                </a:cubicBezTo>
                <a:cubicBezTo>
                  <a:pt x="1" y="53"/>
                  <a:pt x="1" y="53"/>
                  <a:pt x="1" y="53"/>
                </a:cubicBezTo>
                <a:cubicBezTo>
                  <a:pt x="2" y="53"/>
                  <a:pt x="3" y="54"/>
                  <a:pt x="4" y="54"/>
                </a:cubicBezTo>
                <a:cubicBezTo>
                  <a:pt x="28" y="54"/>
                  <a:pt x="28" y="54"/>
                  <a:pt x="28" y="54"/>
                </a:cubicBezTo>
                <a:cubicBezTo>
                  <a:pt x="30" y="54"/>
                  <a:pt x="32" y="52"/>
                  <a:pt x="32" y="49"/>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68"/>
          <p:cNvSpPr>
            <a:spLocks/>
          </p:cNvSpPr>
          <p:nvPr/>
        </p:nvSpPr>
        <p:spPr bwMode="auto">
          <a:xfrm>
            <a:off x="6665913" y="4746626"/>
            <a:ext cx="762000" cy="830263"/>
          </a:xfrm>
          <a:custGeom>
            <a:avLst/>
            <a:gdLst>
              <a:gd name="T0" fmla="*/ 96 w 105"/>
              <a:gd name="T1" fmla="*/ 11 h 114"/>
              <a:gd name="T2" fmla="*/ 77 w 105"/>
              <a:gd name="T3" fmla="*/ 0 h 114"/>
              <a:gd name="T4" fmla="*/ 34 w 105"/>
              <a:gd name="T5" fmla="*/ 0 h 114"/>
              <a:gd name="T6" fmla="*/ 17 w 105"/>
              <a:gd name="T7" fmla="*/ 4 h 114"/>
              <a:gd name="T8" fmla="*/ 16 w 105"/>
              <a:gd name="T9" fmla="*/ 4 h 114"/>
              <a:gd name="T10" fmla="*/ 1 w 105"/>
              <a:gd name="T11" fmla="*/ 23 h 114"/>
              <a:gd name="T12" fmla="*/ 6 w 105"/>
              <a:gd name="T13" fmla="*/ 52 h 114"/>
              <a:gd name="T14" fmla="*/ 18 w 105"/>
              <a:gd name="T15" fmla="*/ 114 h 114"/>
              <a:gd name="T16" fmla="*/ 34 w 105"/>
              <a:gd name="T17" fmla="*/ 103 h 114"/>
              <a:gd name="T18" fmla="*/ 79 w 105"/>
              <a:gd name="T19" fmla="*/ 103 h 114"/>
              <a:gd name="T20" fmla="*/ 89 w 105"/>
              <a:gd name="T21" fmla="*/ 95 h 114"/>
              <a:gd name="T22" fmla="*/ 104 w 105"/>
              <a:gd name="T23" fmla="*/ 30 h 114"/>
              <a:gd name="T24" fmla="*/ 96 w 105"/>
              <a:gd name="T25"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4">
                <a:moveTo>
                  <a:pt x="96" y="11"/>
                </a:moveTo>
                <a:cubicBezTo>
                  <a:pt x="77" y="0"/>
                  <a:pt x="77" y="0"/>
                  <a:pt x="77" y="0"/>
                </a:cubicBezTo>
                <a:cubicBezTo>
                  <a:pt x="34" y="0"/>
                  <a:pt x="34" y="0"/>
                  <a:pt x="34" y="0"/>
                </a:cubicBezTo>
                <a:cubicBezTo>
                  <a:pt x="17" y="4"/>
                  <a:pt x="17" y="4"/>
                  <a:pt x="17" y="4"/>
                </a:cubicBezTo>
                <a:cubicBezTo>
                  <a:pt x="16" y="4"/>
                  <a:pt x="16" y="4"/>
                  <a:pt x="16" y="4"/>
                </a:cubicBezTo>
                <a:cubicBezTo>
                  <a:pt x="10" y="8"/>
                  <a:pt x="0" y="16"/>
                  <a:pt x="1" y="23"/>
                </a:cubicBezTo>
                <a:cubicBezTo>
                  <a:pt x="6" y="52"/>
                  <a:pt x="6" y="52"/>
                  <a:pt x="6" y="52"/>
                </a:cubicBezTo>
                <a:cubicBezTo>
                  <a:pt x="18" y="114"/>
                  <a:pt x="18" y="114"/>
                  <a:pt x="18" y="114"/>
                </a:cubicBezTo>
                <a:cubicBezTo>
                  <a:pt x="18" y="114"/>
                  <a:pt x="25" y="103"/>
                  <a:pt x="34" y="103"/>
                </a:cubicBezTo>
                <a:cubicBezTo>
                  <a:pt x="79" y="103"/>
                  <a:pt x="79" y="103"/>
                  <a:pt x="79" y="103"/>
                </a:cubicBezTo>
                <a:cubicBezTo>
                  <a:pt x="84" y="103"/>
                  <a:pt x="88" y="100"/>
                  <a:pt x="89" y="95"/>
                </a:cubicBezTo>
                <a:cubicBezTo>
                  <a:pt x="104" y="30"/>
                  <a:pt x="104" y="30"/>
                  <a:pt x="104" y="30"/>
                </a:cubicBezTo>
                <a:cubicBezTo>
                  <a:pt x="105" y="22"/>
                  <a:pt x="102" y="15"/>
                  <a:pt x="96" y="11"/>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69"/>
          <p:cNvSpPr>
            <a:spLocks/>
          </p:cNvSpPr>
          <p:nvPr/>
        </p:nvSpPr>
        <p:spPr bwMode="auto">
          <a:xfrm>
            <a:off x="6578600" y="5461001"/>
            <a:ext cx="530225" cy="357188"/>
          </a:xfrm>
          <a:custGeom>
            <a:avLst/>
            <a:gdLst>
              <a:gd name="T0" fmla="*/ 50 w 73"/>
              <a:gd name="T1" fmla="*/ 0 h 49"/>
              <a:gd name="T2" fmla="*/ 0 w 73"/>
              <a:gd name="T3" fmla="*/ 0 h 49"/>
              <a:gd name="T4" fmla="*/ 0 w 73"/>
              <a:gd name="T5" fmla="*/ 5 h 49"/>
              <a:gd name="T6" fmla="*/ 50 w 73"/>
              <a:gd name="T7" fmla="*/ 5 h 49"/>
              <a:gd name="T8" fmla="*/ 68 w 73"/>
              <a:gd name="T9" fmla="*/ 23 h 49"/>
              <a:gd name="T10" fmla="*/ 68 w 73"/>
              <a:gd name="T11" fmla="*/ 49 h 49"/>
              <a:gd name="T12" fmla="*/ 73 w 73"/>
              <a:gd name="T13" fmla="*/ 49 h 49"/>
              <a:gd name="T14" fmla="*/ 73 w 73"/>
              <a:gd name="T15" fmla="*/ 23 h 49"/>
              <a:gd name="T16" fmla="*/ 50 w 73"/>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9">
                <a:moveTo>
                  <a:pt x="50" y="0"/>
                </a:moveTo>
                <a:cubicBezTo>
                  <a:pt x="0" y="0"/>
                  <a:pt x="0" y="0"/>
                  <a:pt x="0" y="0"/>
                </a:cubicBezTo>
                <a:cubicBezTo>
                  <a:pt x="0" y="5"/>
                  <a:pt x="0" y="5"/>
                  <a:pt x="0" y="5"/>
                </a:cubicBezTo>
                <a:cubicBezTo>
                  <a:pt x="50" y="5"/>
                  <a:pt x="50" y="5"/>
                  <a:pt x="50" y="5"/>
                </a:cubicBezTo>
                <a:cubicBezTo>
                  <a:pt x="60" y="5"/>
                  <a:pt x="68" y="13"/>
                  <a:pt x="68" y="23"/>
                </a:cubicBezTo>
                <a:cubicBezTo>
                  <a:pt x="68" y="49"/>
                  <a:pt x="68" y="49"/>
                  <a:pt x="68" y="49"/>
                </a:cubicBezTo>
                <a:cubicBezTo>
                  <a:pt x="73" y="49"/>
                  <a:pt x="73" y="49"/>
                  <a:pt x="73" y="49"/>
                </a:cubicBezTo>
                <a:cubicBezTo>
                  <a:pt x="73" y="23"/>
                  <a:pt x="73" y="23"/>
                  <a:pt x="73" y="23"/>
                </a:cubicBezTo>
                <a:cubicBezTo>
                  <a:pt x="73" y="10"/>
                  <a:pt x="63" y="0"/>
                  <a:pt x="50"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70"/>
          <p:cNvSpPr>
            <a:spLocks/>
          </p:cNvSpPr>
          <p:nvPr/>
        </p:nvSpPr>
        <p:spPr bwMode="auto">
          <a:xfrm>
            <a:off x="6848475" y="4710113"/>
            <a:ext cx="384175" cy="290513"/>
          </a:xfrm>
          <a:custGeom>
            <a:avLst/>
            <a:gdLst>
              <a:gd name="T0" fmla="*/ 29 w 53"/>
              <a:gd name="T1" fmla="*/ 0 h 40"/>
              <a:gd name="T2" fmla="*/ 0 w 53"/>
              <a:gd name="T3" fmla="*/ 7 h 40"/>
              <a:gd name="T4" fmla="*/ 8 w 53"/>
              <a:gd name="T5" fmla="*/ 20 h 40"/>
              <a:gd name="T6" fmla="*/ 29 w 53"/>
              <a:gd name="T7" fmla="*/ 36 h 40"/>
              <a:gd name="T8" fmla="*/ 40 w 53"/>
              <a:gd name="T9" fmla="*/ 40 h 40"/>
              <a:gd name="T10" fmla="*/ 40 w 53"/>
              <a:gd name="T11" fmla="*/ 40 h 40"/>
              <a:gd name="T12" fmla="*/ 50 w 53"/>
              <a:gd name="T13" fmla="*/ 35 h 40"/>
              <a:gd name="T14" fmla="*/ 53 w 53"/>
              <a:gd name="T15" fmla="*/ 23 h 40"/>
              <a:gd name="T16" fmla="*/ 53 w 53"/>
              <a:gd name="T17" fmla="*/ 0 h 40"/>
              <a:gd name="T18" fmla="*/ 29 w 53"/>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
                <a:moveTo>
                  <a:pt x="29" y="0"/>
                </a:moveTo>
                <a:cubicBezTo>
                  <a:pt x="0" y="7"/>
                  <a:pt x="0" y="7"/>
                  <a:pt x="0" y="7"/>
                </a:cubicBezTo>
                <a:cubicBezTo>
                  <a:pt x="1" y="12"/>
                  <a:pt x="4" y="17"/>
                  <a:pt x="8" y="20"/>
                </a:cubicBezTo>
                <a:cubicBezTo>
                  <a:pt x="29" y="36"/>
                  <a:pt x="29" y="36"/>
                  <a:pt x="29" y="36"/>
                </a:cubicBezTo>
                <a:cubicBezTo>
                  <a:pt x="33" y="38"/>
                  <a:pt x="36" y="40"/>
                  <a:pt x="40" y="40"/>
                </a:cubicBezTo>
                <a:cubicBezTo>
                  <a:pt x="40" y="40"/>
                  <a:pt x="40" y="40"/>
                  <a:pt x="40" y="40"/>
                </a:cubicBezTo>
                <a:cubicBezTo>
                  <a:pt x="44" y="40"/>
                  <a:pt x="48" y="38"/>
                  <a:pt x="50" y="35"/>
                </a:cubicBezTo>
                <a:cubicBezTo>
                  <a:pt x="52" y="32"/>
                  <a:pt x="53" y="28"/>
                  <a:pt x="53" y="23"/>
                </a:cubicBezTo>
                <a:cubicBezTo>
                  <a:pt x="53" y="0"/>
                  <a:pt x="53" y="0"/>
                  <a:pt x="53" y="0"/>
                </a:cubicBezTo>
                <a:lnTo>
                  <a:pt x="29" y="0"/>
                </a:lnTo>
                <a:close/>
              </a:path>
            </a:pathLst>
          </a:custGeom>
          <a:solidFill>
            <a:srgbClr val="789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71"/>
          <p:cNvSpPr>
            <a:spLocks/>
          </p:cNvSpPr>
          <p:nvPr/>
        </p:nvSpPr>
        <p:spPr bwMode="auto">
          <a:xfrm>
            <a:off x="6716713" y="4775201"/>
            <a:ext cx="420687" cy="474663"/>
          </a:xfrm>
          <a:custGeom>
            <a:avLst/>
            <a:gdLst>
              <a:gd name="T0" fmla="*/ 9 w 58"/>
              <a:gd name="T1" fmla="*/ 32 h 65"/>
              <a:gd name="T2" fmla="*/ 42 w 58"/>
              <a:gd name="T3" fmla="*/ 65 h 65"/>
              <a:gd name="T4" fmla="*/ 58 w 58"/>
              <a:gd name="T5" fmla="*/ 49 h 65"/>
              <a:gd name="T6" fmla="*/ 9 w 58"/>
              <a:gd name="T7" fmla="*/ 0 h 65"/>
              <a:gd name="T8" fmla="*/ 9 w 58"/>
              <a:gd name="T9" fmla="*/ 32 h 65"/>
            </a:gdLst>
            <a:ahLst/>
            <a:cxnLst>
              <a:cxn ang="0">
                <a:pos x="T0" y="T1"/>
              </a:cxn>
              <a:cxn ang="0">
                <a:pos x="T2" y="T3"/>
              </a:cxn>
              <a:cxn ang="0">
                <a:pos x="T4" y="T5"/>
              </a:cxn>
              <a:cxn ang="0">
                <a:pos x="T6" y="T7"/>
              </a:cxn>
              <a:cxn ang="0">
                <a:pos x="T8" y="T9"/>
              </a:cxn>
            </a:cxnLst>
            <a:rect l="0" t="0" r="r" b="b"/>
            <a:pathLst>
              <a:path w="58" h="65">
                <a:moveTo>
                  <a:pt x="9" y="32"/>
                </a:moveTo>
                <a:cubicBezTo>
                  <a:pt x="42" y="65"/>
                  <a:pt x="42" y="65"/>
                  <a:pt x="42" y="65"/>
                </a:cubicBezTo>
                <a:cubicBezTo>
                  <a:pt x="58" y="49"/>
                  <a:pt x="58" y="49"/>
                  <a:pt x="58" y="49"/>
                </a:cubicBezTo>
                <a:cubicBezTo>
                  <a:pt x="9" y="0"/>
                  <a:pt x="9" y="0"/>
                  <a:pt x="9" y="0"/>
                </a:cubicBezTo>
                <a:cubicBezTo>
                  <a:pt x="0" y="9"/>
                  <a:pt x="0" y="23"/>
                  <a:pt x="9" y="32"/>
                </a:cubicBezTo>
                <a:close/>
              </a:path>
            </a:pathLst>
          </a:custGeom>
          <a:solidFill>
            <a:srgbClr val="F5B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72"/>
          <p:cNvSpPr>
            <a:spLocks/>
          </p:cNvSpPr>
          <p:nvPr/>
        </p:nvSpPr>
        <p:spPr bwMode="auto">
          <a:xfrm>
            <a:off x="6651625" y="4768851"/>
            <a:ext cx="406400" cy="407988"/>
          </a:xfrm>
          <a:custGeom>
            <a:avLst/>
            <a:gdLst>
              <a:gd name="T0" fmla="*/ 54 w 56"/>
              <a:gd name="T1" fmla="*/ 31 h 56"/>
              <a:gd name="T2" fmla="*/ 28 w 56"/>
              <a:gd name="T3" fmla="*/ 4 h 56"/>
              <a:gd name="T4" fmla="*/ 19 w 56"/>
              <a:gd name="T5" fmla="*/ 0 h 56"/>
              <a:gd name="T6" fmla="*/ 9 w 56"/>
              <a:gd name="T7" fmla="*/ 4 h 56"/>
              <a:gd name="T8" fmla="*/ 5 w 56"/>
              <a:gd name="T9" fmla="*/ 9 h 56"/>
              <a:gd name="T10" fmla="*/ 5 w 56"/>
              <a:gd name="T11" fmla="*/ 27 h 56"/>
              <a:gd name="T12" fmla="*/ 32 w 56"/>
              <a:gd name="T13" fmla="*/ 54 h 56"/>
              <a:gd name="T14" fmla="*/ 35 w 56"/>
              <a:gd name="T15" fmla="*/ 56 h 56"/>
              <a:gd name="T16" fmla="*/ 35 w 56"/>
              <a:gd name="T17" fmla="*/ 56 h 56"/>
              <a:gd name="T18" fmla="*/ 38 w 56"/>
              <a:gd name="T19" fmla="*/ 54 h 56"/>
              <a:gd name="T20" fmla="*/ 54 w 56"/>
              <a:gd name="T21" fmla="*/ 37 h 56"/>
              <a:gd name="T22" fmla="*/ 54 w 56"/>
              <a:gd name="T23" fmla="*/ 3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54" y="31"/>
                </a:moveTo>
                <a:cubicBezTo>
                  <a:pt x="28" y="4"/>
                  <a:pt x="28" y="4"/>
                  <a:pt x="28" y="4"/>
                </a:cubicBezTo>
                <a:cubicBezTo>
                  <a:pt x="25" y="1"/>
                  <a:pt x="22" y="0"/>
                  <a:pt x="19" y="0"/>
                </a:cubicBezTo>
                <a:cubicBezTo>
                  <a:pt x="15" y="0"/>
                  <a:pt x="12" y="1"/>
                  <a:pt x="9" y="4"/>
                </a:cubicBezTo>
                <a:cubicBezTo>
                  <a:pt x="5" y="9"/>
                  <a:pt x="5" y="9"/>
                  <a:pt x="5" y="9"/>
                </a:cubicBezTo>
                <a:cubicBezTo>
                  <a:pt x="0" y="14"/>
                  <a:pt x="0" y="22"/>
                  <a:pt x="5" y="27"/>
                </a:cubicBezTo>
                <a:cubicBezTo>
                  <a:pt x="32" y="54"/>
                  <a:pt x="32" y="54"/>
                  <a:pt x="32" y="54"/>
                </a:cubicBezTo>
                <a:cubicBezTo>
                  <a:pt x="32" y="55"/>
                  <a:pt x="34" y="56"/>
                  <a:pt x="35" y="56"/>
                </a:cubicBezTo>
                <a:cubicBezTo>
                  <a:pt x="35" y="56"/>
                  <a:pt x="35" y="56"/>
                  <a:pt x="35" y="56"/>
                </a:cubicBezTo>
                <a:cubicBezTo>
                  <a:pt x="36" y="56"/>
                  <a:pt x="37" y="55"/>
                  <a:pt x="38" y="54"/>
                </a:cubicBezTo>
                <a:cubicBezTo>
                  <a:pt x="54" y="37"/>
                  <a:pt x="54" y="37"/>
                  <a:pt x="54" y="37"/>
                </a:cubicBezTo>
                <a:cubicBezTo>
                  <a:pt x="56" y="35"/>
                  <a:pt x="56" y="33"/>
                  <a:pt x="54" y="31"/>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73"/>
          <p:cNvSpPr>
            <a:spLocks noChangeArrowheads="1"/>
          </p:cNvSpPr>
          <p:nvPr/>
        </p:nvSpPr>
        <p:spPr bwMode="auto">
          <a:xfrm>
            <a:off x="8234363" y="5270501"/>
            <a:ext cx="1670050" cy="117475"/>
          </a:xfrm>
          <a:prstGeom prst="rect">
            <a:avLst/>
          </a:prstGeom>
          <a:solidFill>
            <a:srgbClr val="965E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74"/>
          <p:cNvSpPr>
            <a:spLocks noChangeArrowheads="1"/>
          </p:cNvSpPr>
          <p:nvPr/>
        </p:nvSpPr>
        <p:spPr bwMode="auto">
          <a:xfrm>
            <a:off x="8705850" y="5380038"/>
            <a:ext cx="101600" cy="1006475"/>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75"/>
          <p:cNvSpPr>
            <a:spLocks/>
          </p:cNvSpPr>
          <p:nvPr/>
        </p:nvSpPr>
        <p:spPr bwMode="auto">
          <a:xfrm>
            <a:off x="8234363" y="5380038"/>
            <a:ext cx="1670050" cy="1006475"/>
          </a:xfrm>
          <a:custGeom>
            <a:avLst/>
            <a:gdLst>
              <a:gd name="T0" fmla="*/ 1052 w 1052"/>
              <a:gd name="T1" fmla="*/ 634 h 634"/>
              <a:gd name="T2" fmla="*/ 988 w 1052"/>
              <a:gd name="T3" fmla="*/ 634 h 634"/>
              <a:gd name="T4" fmla="*/ 988 w 1052"/>
              <a:gd name="T5" fmla="*/ 65 h 634"/>
              <a:gd name="T6" fmla="*/ 0 w 1052"/>
              <a:gd name="T7" fmla="*/ 65 h 634"/>
              <a:gd name="T8" fmla="*/ 0 w 1052"/>
              <a:gd name="T9" fmla="*/ 0 h 634"/>
              <a:gd name="T10" fmla="*/ 1052 w 1052"/>
              <a:gd name="T11" fmla="*/ 0 h 634"/>
              <a:gd name="T12" fmla="*/ 1052 w 1052"/>
              <a:gd name="T13" fmla="*/ 634 h 634"/>
            </a:gdLst>
            <a:ahLst/>
            <a:cxnLst>
              <a:cxn ang="0">
                <a:pos x="T0" y="T1"/>
              </a:cxn>
              <a:cxn ang="0">
                <a:pos x="T2" y="T3"/>
              </a:cxn>
              <a:cxn ang="0">
                <a:pos x="T4" y="T5"/>
              </a:cxn>
              <a:cxn ang="0">
                <a:pos x="T6" y="T7"/>
              </a:cxn>
              <a:cxn ang="0">
                <a:pos x="T8" y="T9"/>
              </a:cxn>
              <a:cxn ang="0">
                <a:pos x="T10" y="T11"/>
              </a:cxn>
              <a:cxn ang="0">
                <a:pos x="T12" y="T13"/>
              </a:cxn>
            </a:cxnLst>
            <a:rect l="0" t="0" r="r" b="b"/>
            <a:pathLst>
              <a:path w="1052" h="634">
                <a:moveTo>
                  <a:pt x="1052" y="634"/>
                </a:moveTo>
                <a:lnTo>
                  <a:pt x="988" y="634"/>
                </a:lnTo>
                <a:lnTo>
                  <a:pt x="988" y="65"/>
                </a:lnTo>
                <a:lnTo>
                  <a:pt x="0" y="65"/>
                </a:lnTo>
                <a:lnTo>
                  <a:pt x="0" y="0"/>
                </a:lnTo>
                <a:lnTo>
                  <a:pt x="1052" y="0"/>
                </a:lnTo>
                <a:lnTo>
                  <a:pt x="1052" y="634"/>
                </a:lnTo>
                <a:close/>
              </a:path>
            </a:pathLst>
          </a:custGeom>
          <a:solidFill>
            <a:srgbClr val="7247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76"/>
          <p:cNvSpPr>
            <a:spLocks noChangeArrowheads="1"/>
          </p:cNvSpPr>
          <p:nvPr/>
        </p:nvSpPr>
        <p:spPr bwMode="auto">
          <a:xfrm>
            <a:off x="7762875" y="5270501"/>
            <a:ext cx="739775" cy="117475"/>
          </a:xfrm>
          <a:prstGeom prst="rect">
            <a:avLst/>
          </a:prstGeom>
          <a:solidFill>
            <a:srgbClr val="7247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77"/>
          <p:cNvSpPr>
            <a:spLocks/>
          </p:cNvSpPr>
          <p:nvPr/>
        </p:nvSpPr>
        <p:spPr bwMode="auto">
          <a:xfrm>
            <a:off x="7762875" y="5380038"/>
            <a:ext cx="739775" cy="1006475"/>
          </a:xfrm>
          <a:custGeom>
            <a:avLst/>
            <a:gdLst>
              <a:gd name="T0" fmla="*/ 466 w 466"/>
              <a:gd name="T1" fmla="*/ 634 h 634"/>
              <a:gd name="T2" fmla="*/ 402 w 466"/>
              <a:gd name="T3" fmla="*/ 634 h 634"/>
              <a:gd name="T4" fmla="*/ 402 w 466"/>
              <a:gd name="T5" fmla="*/ 65 h 634"/>
              <a:gd name="T6" fmla="*/ 68 w 466"/>
              <a:gd name="T7" fmla="*/ 65 h 634"/>
              <a:gd name="T8" fmla="*/ 68 w 466"/>
              <a:gd name="T9" fmla="*/ 634 h 634"/>
              <a:gd name="T10" fmla="*/ 0 w 466"/>
              <a:gd name="T11" fmla="*/ 634 h 634"/>
              <a:gd name="T12" fmla="*/ 0 w 466"/>
              <a:gd name="T13" fmla="*/ 0 h 634"/>
              <a:gd name="T14" fmla="*/ 466 w 466"/>
              <a:gd name="T15" fmla="*/ 0 h 634"/>
              <a:gd name="T16" fmla="*/ 466 w 466"/>
              <a:gd name="T17" fmla="*/ 63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634">
                <a:moveTo>
                  <a:pt x="466" y="634"/>
                </a:moveTo>
                <a:lnTo>
                  <a:pt x="402" y="634"/>
                </a:lnTo>
                <a:lnTo>
                  <a:pt x="402" y="65"/>
                </a:lnTo>
                <a:lnTo>
                  <a:pt x="68" y="65"/>
                </a:lnTo>
                <a:lnTo>
                  <a:pt x="68" y="634"/>
                </a:lnTo>
                <a:lnTo>
                  <a:pt x="0" y="634"/>
                </a:lnTo>
                <a:lnTo>
                  <a:pt x="0" y="0"/>
                </a:lnTo>
                <a:lnTo>
                  <a:pt x="466" y="0"/>
                </a:lnTo>
                <a:lnTo>
                  <a:pt x="466" y="634"/>
                </a:lnTo>
                <a:close/>
              </a:path>
            </a:pathLst>
          </a:custGeom>
          <a:solidFill>
            <a:srgbClr val="965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78"/>
          <p:cNvSpPr>
            <a:spLocks/>
          </p:cNvSpPr>
          <p:nvPr/>
        </p:nvSpPr>
        <p:spPr bwMode="auto">
          <a:xfrm>
            <a:off x="7988300" y="5176838"/>
            <a:ext cx="558800" cy="93663"/>
          </a:xfrm>
          <a:custGeom>
            <a:avLst/>
            <a:gdLst>
              <a:gd name="T0" fmla="*/ 70 w 77"/>
              <a:gd name="T1" fmla="*/ 0 h 13"/>
              <a:gd name="T2" fmla="*/ 33 w 77"/>
              <a:gd name="T3" fmla="*/ 0 h 13"/>
              <a:gd name="T4" fmla="*/ 5 w 77"/>
              <a:gd name="T5" fmla="*/ 5 h 13"/>
              <a:gd name="T6" fmla="*/ 1 w 77"/>
              <a:gd name="T7" fmla="*/ 8 h 13"/>
              <a:gd name="T8" fmla="*/ 1 w 77"/>
              <a:gd name="T9" fmla="*/ 13 h 13"/>
              <a:gd name="T10" fmla="*/ 26 w 77"/>
              <a:gd name="T11" fmla="*/ 8 h 13"/>
              <a:gd name="T12" fmla="*/ 34 w 77"/>
              <a:gd name="T13" fmla="*/ 13 h 13"/>
              <a:gd name="T14" fmla="*/ 72 w 77"/>
              <a:gd name="T15" fmla="*/ 13 h 13"/>
              <a:gd name="T16" fmla="*/ 77 w 77"/>
              <a:gd name="T17" fmla="*/ 6 h 13"/>
              <a:gd name="T18" fmla="*/ 77 w 77"/>
              <a:gd name="T19" fmla="*/ 6 h 13"/>
              <a:gd name="T20" fmla="*/ 70 w 77"/>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3">
                <a:moveTo>
                  <a:pt x="70" y="0"/>
                </a:moveTo>
                <a:cubicBezTo>
                  <a:pt x="64" y="0"/>
                  <a:pt x="33" y="0"/>
                  <a:pt x="33" y="0"/>
                </a:cubicBezTo>
                <a:cubicBezTo>
                  <a:pt x="5" y="5"/>
                  <a:pt x="5" y="5"/>
                  <a:pt x="5" y="5"/>
                </a:cubicBezTo>
                <a:cubicBezTo>
                  <a:pt x="4" y="6"/>
                  <a:pt x="2" y="7"/>
                  <a:pt x="1" y="8"/>
                </a:cubicBezTo>
                <a:cubicBezTo>
                  <a:pt x="1" y="9"/>
                  <a:pt x="0" y="11"/>
                  <a:pt x="1" y="13"/>
                </a:cubicBezTo>
                <a:cubicBezTo>
                  <a:pt x="26" y="8"/>
                  <a:pt x="26" y="8"/>
                  <a:pt x="26" y="8"/>
                </a:cubicBezTo>
                <a:cubicBezTo>
                  <a:pt x="27" y="11"/>
                  <a:pt x="31" y="13"/>
                  <a:pt x="34" y="13"/>
                </a:cubicBezTo>
                <a:cubicBezTo>
                  <a:pt x="34" y="13"/>
                  <a:pt x="68" y="13"/>
                  <a:pt x="72" y="13"/>
                </a:cubicBezTo>
                <a:cubicBezTo>
                  <a:pt x="75" y="13"/>
                  <a:pt x="77" y="9"/>
                  <a:pt x="77" y="6"/>
                </a:cubicBezTo>
                <a:cubicBezTo>
                  <a:pt x="77" y="6"/>
                  <a:pt x="77" y="6"/>
                  <a:pt x="77" y="6"/>
                </a:cubicBezTo>
                <a:cubicBezTo>
                  <a:pt x="77" y="6"/>
                  <a:pt x="77" y="0"/>
                  <a:pt x="70"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79"/>
          <p:cNvSpPr>
            <a:spLocks/>
          </p:cNvSpPr>
          <p:nvPr/>
        </p:nvSpPr>
        <p:spPr bwMode="auto">
          <a:xfrm>
            <a:off x="7988300" y="5168901"/>
            <a:ext cx="282575" cy="101600"/>
          </a:xfrm>
          <a:custGeom>
            <a:avLst/>
            <a:gdLst>
              <a:gd name="T0" fmla="*/ 39 w 39"/>
              <a:gd name="T1" fmla="*/ 7 h 14"/>
              <a:gd name="T2" fmla="*/ 32 w 39"/>
              <a:gd name="T3" fmla="*/ 1 h 14"/>
              <a:gd name="T4" fmla="*/ 5 w 39"/>
              <a:gd name="T5" fmla="*/ 6 h 14"/>
              <a:gd name="T6" fmla="*/ 1 w 39"/>
              <a:gd name="T7" fmla="*/ 9 h 14"/>
              <a:gd name="T8" fmla="*/ 1 w 39"/>
              <a:gd name="T9" fmla="*/ 14 h 14"/>
              <a:gd name="T10" fmla="*/ 1 w 39"/>
              <a:gd name="T11" fmla="*/ 14 h 14"/>
              <a:gd name="T12" fmla="*/ 26 w 39"/>
              <a:gd name="T13" fmla="*/ 9 h 14"/>
              <a:gd name="T14" fmla="*/ 34 w 39"/>
              <a:gd name="T15" fmla="*/ 14 h 14"/>
              <a:gd name="T16" fmla="*/ 39 w 39"/>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4">
                <a:moveTo>
                  <a:pt x="39" y="7"/>
                </a:moveTo>
                <a:cubicBezTo>
                  <a:pt x="39" y="7"/>
                  <a:pt x="39" y="0"/>
                  <a:pt x="32" y="1"/>
                </a:cubicBezTo>
                <a:cubicBezTo>
                  <a:pt x="27" y="2"/>
                  <a:pt x="13" y="5"/>
                  <a:pt x="5" y="6"/>
                </a:cubicBezTo>
                <a:cubicBezTo>
                  <a:pt x="4" y="7"/>
                  <a:pt x="2" y="8"/>
                  <a:pt x="1" y="9"/>
                </a:cubicBezTo>
                <a:cubicBezTo>
                  <a:pt x="1" y="10"/>
                  <a:pt x="0" y="12"/>
                  <a:pt x="1" y="14"/>
                </a:cubicBezTo>
                <a:cubicBezTo>
                  <a:pt x="1" y="14"/>
                  <a:pt x="1" y="14"/>
                  <a:pt x="1" y="14"/>
                </a:cubicBezTo>
                <a:cubicBezTo>
                  <a:pt x="26" y="9"/>
                  <a:pt x="26" y="9"/>
                  <a:pt x="26" y="9"/>
                </a:cubicBezTo>
                <a:cubicBezTo>
                  <a:pt x="27" y="12"/>
                  <a:pt x="31" y="14"/>
                  <a:pt x="34" y="14"/>
                </a:cubicBezTo>
                <a:cubicBezTo>
                  <a:pt x="37" y="13"/>
                  <a:pt x="39" y="10"/>
                  <a:pt x="39" y="7"/>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80"/>
          <p:cNvSpPr>
            <a:spLocks noChangeArrowheads="1"/>
          </p:cNvSpPr>
          <p:nvPr/>
        </p:nvSpPr>
        <p:spPr bwMode="auto">
          <a:xfrm>
            <a:off x="8191500" y="5191126"/>
            <a:ext cx="65087" cy="65088"/>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81"/>
          <p:cNvSpPr>
            <a:spLocks/>
          </p:cNvSpPr>
          <p:nvPr/>
        </p:nvSpPr>
        <p:spPr bwMode="auto">
          <a:xfrm>
            <a:off x="8169275" y="4352926"/>
            <a:ext cx="211137" cy="787400"/>
          </a:xfrm>
          <a:custGeom>
            <a:avLst/>
            <a:gdLst>
              <a:gd name="T0" fmla="*/ 18 w 29"/>
              <a:gd name="T1" fmla="*/ 1 h 108"/>
              <a:gd name="T2" fmla="*/ 12 w 29"/>
              <a:gd name="T3" fmla="*/ 10 h 108"/>
              <a:gd name="T4" fmla="*/ 2 w 29"/>
              <a:gd name="T5" fmla="*/ 97 h 108"/>
              <a:gd name="T6" fmla="*/ 8 w 29"/>
              <a:gd name="T7" fmla="*/ 107 h 108"/>
              <a:gd name="T8" fmla="*/ 17 w 29"/>
              <a:gd name="T9" fmla="*/ 107 h 108"/>
              <a:gd name="T10" fmla="*/ 29 w 29"/>
              <a:gd name="T11" fmla="*/ 0 h 108"/>
              <a:gd name="T12" fmla="*/ 18 w 29"/>
              <a:gd name="T13" fmla="*/ 1 h 108"/>
            </a:gdLst>
            <a:ahLst/>
            <a:cxnLst>
              <a:cxn ang="0">
                <a:pos x="T0" y="T1"/>
              </a:cxn>
              <a:cxn ang="0">
                <a:pos x="T2" y="T3"/>
              </a:cxn>
              <a:cxn ang="0">
                <a:pos x="T4" y="T5"/>
              </a:cxn>
              <a:cxn ang="0">
                <a:pos x="T6" y="T7"/>
              </a:cxn>
              <a:cxn ang="0">
                <a:pos x="T8" y="T9"/>
              </a:cxn>
              <a:cxn ang="0">
                <a:pos x="T10" y="T11"/>
              </a:cxn>
              <a:cxn ang="0">
                <a:pos x="T12" y="T13"/>
              </a:cxn>
            </a:cxnLst>
            <a:rect l="0" t="0" r="r" b="b"/>
            <a:pathLst>
              <a:path w="29" h="108">
                <a:moveTo>
                  <a:pt x="18" y="1"/>
                </a:moveTo>
                <a:cubicBezTo>
                  <a:pt x="15" y="1"/>
                  <a:pt x="12" y="3"/>
                  <a:pt x="12" y="10"/>
                </a:cubicBezTo>
                <a:cubicBezTo>
                  <a:pt x="2" y="97"/>
                  <a:pt x="2" y="97"/>
                  <a:pt x="2" y="97"/>
                </a:cubicBezTo>
                <a:cubicBezTo>
                  <a:pt x="0" y="104"/>
                  <a:pt x="4" y="108"/>
                  <a:pt x="8" y="107"/>
                </a:cubicBezTo>
                <a:cubicBezTo>
                  <a:pt x="17" y="107"/>
                  <a:pt x="17" y="107"/>
                  <a:pt x="17" y="107"/>
                </a:cubicBezTo>
                <a:cubicBezTo>
                  <a:pt x="29" y="0"/>
                  <a:pt x="29" y="0"/>
                  <a:pt x="29" y="0"/>
                </a:cubicBezTo>
                <a:lnTo>
                  <a:pt x="18"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82"/>
          <p:cNvSpPr>
            <a:spLocks/>
          </p:cNvSpPr>
          <p:nvPr/>
        </p:nvSpPr>
        <p:spPr bwMode="auto">
          <a:xfrm>
            <a:off x="8242300" y="4352926"/>
            <a:ext cx="973137" cy="779463"/>
          </a:xfrm>
          <a:custGeom>
            <a:avLst/>
            <a:gdLst>
              <a:gd name="T0" fmla="*/ 126 w 134"/>
              <a:gd name="T1" fmla="*/ 0 h 107"/>
              <a:gd name="T2" fmla="*/ 19 w 134"/>
              <a:gd name="T3" fmla="*/ 0 h 107"/>
              <a:gd name="T4" fmla="*/ 10 w 134"/>
              <a:gd name="T5" fmla="*/ 8 h 107"/>
              <a:gd name="T6" fmla="*/ 0 w 134"/>
              <a:gd name="T7" fmla="*/ 98 h 107"/>
              <a:gd name="T8" fmla="*/ 9 w 134"/>
              <a:gd name="T9" fmla="*/ 107 h 107"/>
              <a:gd name="T10" fmla="*/ 116 w 134"/>
              <a:gd name="T11" fmla="*/ 107 h 107"/>
              <a:gd name="T12" fmla="*/ 123 w 134"/>
              <a:gd name="T13" fmla="*/ 101 h 107"/>
              <a:gd name="T14" fmla="*/ 133 w 134"/>
              <a:gd name="T15" fmla="*/ 8 h 107"/>
              <a:gd name="T16" fmla="*/ 126 w 134"/>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07">
                <a:moveTo>
                  <a:pt x="126" y="0"/>
                </a:moveTo>
                <a:cubicBezTo>
                  <a:pt x="19" y="0"/>
                  <a:pt x="19" y="0"/>
                  <a:pt x="19" y="0"/>
                </a:cubicBezTo>
                <a:cubicBezTo>
                  <a:pt x="15" y="0"/>
                  <a:pt x="11" y="4"/>
                  <a:pt x="10" y="8"/>
                </a:cubicBezTo>
                <a:cubicBezTo>
                  <a:pt x="0" y="98"/>
                  <a:pt x="0" y="98"/>
                  <a:pt x="0" y="98"/>
                </a:cubicBezTo>
                <a:cubicBezTo>
                  <a:pt x="0" y="103"/>
                  <a:pt x="4" y="107"/>
                  <a:pt x="9" y="107"/>
                </a:cubicBezTo>
                <a:cubicBezTo>
                  <a:pt x="116" y="107"/>
                  <a:pt x="116" y="107"/>
                  <a:pt x="116" y="107"/>
                </a:cubicBezTo>
                <a:cubicBezTo>
                  <a:pt x="119" y="107"/>
                  <a:pt x="122" y="105"/>
                  <a:pt x="123" y="101"/>
                </a:cubicBezTo>
                <a:cubicBezTo>
                  <a:pt x="133" y="8"/>
                  <a:pt x="133" y="8"/>
                  <a:pt x="133" y="8"/>
                </a:cubicBezTo>
                <a:cubicBezTo>
                  <a:pt x="134" y="4"/>
                  <a:pt x="130" y="0"/>
                  <a:pt x="126"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83"/>
          <p:cNvSpPr>
            <a:spLocks/>
          </p:cNvSpPr>
          <p:nvPr/>
        </p:nvSpPr>
        <p:spPr bwMode="auto">
          <a:xfrm>
            <a:off x="8358188" y="4738688"/>
            <a:ext cx="601662" cy="531813"/>
          </a:xfrm>
          <a:custGeom>
            <a:avLst/>
            <a:gdLst>
              <a:gd name="T0" fmla="*/ 0 w 83"/>
              <a:gd name="T1" fmla="*/ 73 h 73"/>
              <a:gd name="T2" fmla="*/ 66 w 83"/>
              <a:gd name="T3" fmla="*/ 73 h 73"/>
              <a:gd name="T4" fmla="*/ 81 w 83"/>
              <a:gd name="T5" fmla="*/ 66 h 73"/>
              <a:gd name="T6" fmla="*/ 80 w 83"/>
              <a:gd name="T7" fmla="*/ 49 h 73"/>
              <a:gd name="T8" fmla="*/ 63 w 83"/>
              <a:gd name="T9" fmla="*/ 0 h 73"/>
              <a:gd name="T10" fmla="*/ 39 w 83"/>
              <a:gd name="T11" fmla="*/ 0 h 73"/>
              <a:gd name="T12" fmla="*/ 37 w 83"/>
              <a:gd name="T13" fmla="*/ 13 h 73"/>
              <a:gd name="T14" fmla="*/ 53 w 83"/>
              <a:gd name="T15" fmla="*/ 60 h 73"/>
              <a:gd name="T16" fmla="*/ 52 w 83"/>
              <a:gd name="T17" fmla="*/ 66 h 73"/>
              <a:gd name="T18" fmla="*/ 44 w 83"/>
              <a:gd name="T19" fmla="*/ 70 h 73"/>
              <a:gd name="T20" fmla="*/ 1 w 83"/>
              <a:gd name="T21" fmla="*/ 71 h 73"/>
              <a:gd name="T22" fmla="*/ 0 w 8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3">
                <a:moveTo>
                  <a:pt x="0" y="73"/>
                </a:moveTo>
                <a:cubicBezTo>
                  <a:pt x="0" y="73"/>
                  <a:pt x="54" y="73"/>
                  <a:pt x="66" y="73"/>
                </a:cubicBezTo>
                <a:cubicBezTo>
                  <a:pt x="75" y="73"/>
                  <a:pt x="79" y="68"/>
                  <a:pt x="81" y="66"/>
                </a:cubicBezTo>
                <a:cubicBezTo>
                  <a:pt x="83" y="61"/>
                  <a:pt x="82" y="55"/>
                  <a:pt x="80" y="49"/>
                </a:cubicBezTo>
                <a:cubicBezTo>
                  <a:pt x="78" y="41"/>
                  <a:pt x="65" y="7"/>
                  <a:pt x="63" y="0"/>
                </a:cubicBezTo>
                <a:cubicBezTo>
                  <a:pt x="39" y="0"/>
                  <a:pt x="39" y="0"/>
                  <a:pt x="39" y="0"/>
                </a:cubicBezTo>
                <a:cubicBezTo>
                  <a:pt x="37" y="13"/>
                  <a:pt x="37" y="13"/>
                  <a:pt x="37" y="13"/>
                </a:cubicBezTo>
                <a:cubicBezTo>
                  <a:pt x="53" y="60"/>
                  <a:pt x="53" y="60"/>
                  <a:pt x="53" y="60"/>
                </a:cubicBezTo>
                <a:cubicBezTo>
                  <a:pt x="52" y="66"/>
                  <a:pt x="52" y="66"/>
                  <a:pt x="52" y="66"/>
                </a:cubicBezTo>
                <a:cubicBezTo>
                  <a:pt x="44" y="70"/>
                  <a:pt x="44" y="70"/>
                  <a:pt x="44" y="70"/>
                </a:cubicBezTo>
                <a:cubicBezTo>
                  <a:pt x="1" y="71"/>
                  <a:pt x="1" y="71"/>
                  <a:pt x="1" y="71"/>
                </a:cubicBezTo>
                <a:cubicBezTo>
                  <a:pt x="0" y="73"/>
                  <a:pt x="0" y="73"/>
                  <a:pt x="0" y="73"/>
                </a:cubicBezTo>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84"/>
          <p:cNvSpPr>
            <a:spLocks/>
          </p:cNvSpPr>
          <p:nvPr/>
        </p:nvSpPr>
        <p:spPr bwMode="auto">
          <a:xfrm>
            <a:off x="8358188" y="4738688"/>
            <a:ext cx="428625" cy="531813"/>
          </a:xfrm>
          <a:custGeom>
            <a:avLst/>
            <a:gdLst>
              <a:gd name="T0" fmla="*/ 55 w 59"/>
              <a:gd name="T1" fmla="*/ 49 h 73"/>
              <a:gd name="T2" fmla="*/ 39 w 59"/>
              <a:gd name="T3" fmla="*/ 0 h 73"/>
              <a:gd name="T4" fmla="*/ 37 w 59"/>
              <a:gd name="T5" fmla="*/ 13 h 73"/>
              <a:gd name="T6" fmla="*/ 50 w 59"/>
              <a:gd name="T7" fmla="*/ 53 h 73"/>
              <a:gd name="T8" fmla="*/ 50 w 59"/>
              <a:gd name="T9" fmla="*/ 62 h 73"/>
              <a:gd name="T10" fmla="*/ 41 w 59"/>
              <a:gd name="T11" fmla="*/ 69 h 73"/>
              <a:gd name="T12" fmla="*/ 4 w 59"/>
              <a:gd name="T13" fmla="*/ 70 h 73"/>
              <a:gd name="T14" fmla="*/ 0 w 59"/>
              <a:gd name="T15" fmla="*/ 73 h 73"/>
              <a:gd name="T16" fmla="*/ 0 w 59"/>
              <a:gd name="T17" fmla="*/ 73 h 73"/>
              <a:gd name="T18" fmla="*/ 41 w 59"/>
              <a:gd name="T19" fmla="*/ 73 h 73"/>
              <a:gd name="T20" fmla="*/ 56 w 59"/>
              <a:gd name="T21" fmla="*/ 66 h 73"/>
              <a:gd name="T22" fmla="*/ 55 w 59"/>
              <a:gd name="T23"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73">
                <a:moveTo>
                  <a:pt x="55" y="49"/>
                </a:moveTo>
                <a:cubicBezTo>
                  <a:pt x="53" y="42"/>
                  <a:pt x="41" y="7"/>
                  <a:pt x="39" y="0"/>
                </a:cubicBezTo>
                <a:cubicBezTo>
                  <a:pt x="37" y="13"/>
                  <a:pt x="37" y="13"/>
                  <a:pt x="37" y="13"/>
                </a:cubicBezTo>
                <a:cubicBezTo>
                  <a:pt x="41" y="26"/>
                  <a:pt x="48" y="48"/>
                  <a:pt x="50" y="53"/>
                </a:cubicBezTo>
                <a:cubicBezTo>
                  <a:pt x="51" y="56"/>
                  <a:pt x="51" y="59"/>
                  <a:pt x="50" y="62"/>
                </a:cubicBezTo>
                <a:cubicBezTo>
                  <a:pt x="50" y="65"/>
                  <a:pt x="45" y="69"/>
                  <a:pt x="41" y="69"/>
                </a:cubicBezTo>
                <a:cubicBezTo>
                  <a:pt x="32" y="69"/>
                  <a:pt x="13" y="70"/>
                  <a:pt x="4" y="70"/>
                </a:cubicBezTo>
                <a:cubicBezTo>
                  <a:pt x="2" y="70"/>
                  <a:pt x="0" y="70"/>
                  <a:pt x="0" y="73"/>
                </a:cubicBezTo>
                <a:cubicBezTo>
                  <a:pt x="0" y="73"/>
                  <a:pt x="0" y="73"/>
                  <a:pt x="0" y="73"/>
                </a:cubicBezTo>
                <a:cubicBezTo>
                  <a:pt x="0" y="73"/>
                  <a:pt x="30" y="73"/>
                  <a:pt x="41" y="73"/>
                </a:cubicBezTo>
                <a:cubicBezTo>
                  <a:pt x="51" y="73"/>
                  <a:pt x="55" y="68"/>
                  <a:pt x="56" y="66"/>
                </a:cubicBezTo>
                <a:cubicBezTo>
                  <a:pt x="59" y="61"/>
                  <a:pt x="57" y="55"/>
                  <a:pt x="55" y="49"/>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85"/>
          <p:cNvSpPr>
            <a:spLocks/>
          </p:cNvSpPr>
          <p:nvPr/>
        </p:nvSpPr>
        <p:spPr bwMode="auto">
          <a:xfrm>
            <a:off x="6811963" y="4214813"/>
            <a:ext cx="601662" cy="757238"/>
          </a:xfrm>
          <a:custGeom>
            <a:avLst/>
            <a:gdLst>
              <a:gd name="T0" fmla="*/ 83 w 83"/>
              <a:gd name="T1" fmla="*/ 46 h 104"/>
              <a:gd name="T2" fmla="*/ 78 w 83"/>
              <a:gd name="T3" fmla="*/ 17 h 104"/>
              <a:gd name="T4" fmla="*/ 77 w 83"/>
              <a:gd name="T5" fmla="*/ 12 h 104"/>
              <a:gd name="T6" fmla="*/ 63 w 83"/>
              <a:gd name="T7" fmla="*/ 0 h 104"/>
              <a:gd name="T8" fmla="*/ 29 w 83"/>
              <a:gd name="T9" fmla="*/ 0 h 104"/>
              <a:gd name="T10" fmla="*/ 18 w 83"/>
              <a:gd name="T11" fmla="*/ 12 h 104"/>
              <a:gd name="T12" fmla="*/ 18 w 83"/>
              <a:gd name="T13" fmla="*/ 23 h 104"/>
              <a:gd name="T14" fmla="*/ 6 w 83"/>
              <a:gd name="T15" fmla="*/ 26 h 104"/>
              <a:gd name="T16" fmla="*/ 1 w 83"/>
              <a:gd name="T17" fmla="*/ 34 h 104"/>
              <a:gd name="T18" fmla="*/ 6 w 83"/>
              <a:gd name="T19" fmla="*/ 46 h 104"/>
              <a:gd name="T20" fmla="*/ 13 w 83"/>
              <a:gd name="T21" fmla="*/ 47 h 104"/>
              <a:gd name="T22" fmla="*/ 13 w 83"/>
              <a:gd name="T23" fmla="*/ 74 h 104"/>
              <a:gd name="T24" fmla="*/ 18 w 83"/>
              <a:gd name="T25" fmla="*/ 84 h 104"/>
              <a:gd name="T26" fmla="*/ 37 w 83"/>
              <a:gd name="T27" fmla="*/ 98 h 104"/>
              <a:gd name="T28" fmla="*/ 52 w 83"/>
              <a:gd name="T29" fmla="*/ 90 h 104"/>
              <a:gd name="T30" fmla="*/ 52 w 83"/>
              <a:gd name="T31" fmla="*/ 80 h 104"/>
              <a:gd name="T32" fmla="*/ 63 w 83"/>
              <a:gd name="T33" fmla="*/ 80 h 104"/>
              <a:gd name="T34" fmla="*/ 75 w 83"/>
              <a:gd name="T35" fmla="*/ 69 h 104"/>
              <a:gd name="T36" fmla="*/ 75 w 83"/>
              <a:gd name="T37" fmla="*/ 51 h 104"/>
              <a:gd name="T38" fmla="*/ 78 w 83"/>
              <a:gd name="T39" fmla="*/ 51 h 104"/>
              <a:gd name="T40" fmla="*/ 82 w 83"/>
              <a:gd name="T41" fmla="*/ 49 h 104"/>
              <a:gd name="T42" fmla="*/ 83 w 83"/>
              <a:gd name="T43" fmla="*/ 4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104">
                <a:moveTo>
                  <a:pt x="83" y="46"/>
                </a:moveTo>
                <a:cubicBezTo>
                  <a:pt x="82" y="38"/>
                  <a:pt x="80" y="23"/>
                  <a:pt x="78" y="17"/>
                </a:cubicBezTo>
                <a:cubicBezTo>
                  <a:pt x="78" y="15"/>
                  <a:pt x="77" y="14"/>
                  <a:pt x="77" y="12"/>
                </a:cubicBezTo>
                <a:cubicBezTo>
                  <a:pt x="74" y="5"/>
                  <a:pt x="71" y="0"/>
                  <a:pt x="63" y="0"/>
                </a:cubicBezTo>
                <a:cubicBezTo>
                  <a:pt x="29" y="0"/>
                  <a:pt x="29" y="0"/>
                  <a:pt x="29" y="0"/>
                </a:cubicBezTo>
                <a:cubicBezTo>
                  <a:pt x="23" y="0"/>
                  <a:pt x="18" y="5"/>
                  <a:pt x="18" y="12"/>
                </a:cubicBezTo>
                <a:cubicBezTo>
                  <a:pt x="18" y="23"/>
                  <a:pt x="18" y="23"/>
                  <a:pt x="18" y="23"/>
                </a:cubicBezTo>
                <a:cubicBezTo>
                  <a:pt x="6" y="26"/>
                  <a:pt x="6" y="26"/>
                  <a:pt x="6" y="26"/>
                </a:cubicBezTo>
                <a:cubicBezTo>
                  <a:pt x="4" y="26"/>
                  <a:pt x="0" y="28"/>
                  <a:pt x="1" y="34"/>
                </a:cubicBezTo>
                <a:cubicBezTo>
                  <a:pt x="1" y="39"/>
                  <a:pt x="3" y="43"/>
                  <a:pt x="6" y="46"/>
                </a:cubicBezTo>
                <a:cubicBezTo>
                  <a:pt x="8" y="48"/>
                  <a:pt x="12" y="48"/>
                  <a:pt x="13" y="47"/>
                </a:cubicBezTo>
                <a:cubicBezTo>
                  <a:pt x="13" y="74"/>
                  <a:pt x="13" y="74"/>
                  <a:pt x="13" y="74"/>
                </a:cubicBezTo>
                <a:cubicBezTo>
                  <a:pt x="13" y="77"/>
                  <a:pt x="15" y="82"/>
                  <a:pt x="18" y="84"/>
                </a:cubicBezTo>
                <a:cubicBezTo>
                  <a:pt x="37" y="98"/>
                  <a:pt x="37" y="98"/>
                  <a:pt x="37" y="98"/>
                </a:cubicBezTo>
                <a:cubicBezTo>
                  <a:pt x="45" y="104"/>
                  <a:pt x="52" y="101"/>
                  <a:pt x="52" y="90"/>
                </a:cubicBezTo>
                <a:cubicBezTo>
                  <a:pt x="52" y="80"/>
                  <a:pt x="52" y="80"/>
                  <a:pt x="52" y="80"/>
                </a:cubicBezTo>
                <a:cubicBezTo>
                  <a:pt x="63" y="80"/>
                  <a:pt x="63" y="80"/>
                  <a:pt x="63" y="80"/>
                </a:cubicBezTo>
                <a:cubicBezTo>
                  <a:pt x="70" y="80"/>
                  <a:pt x="75" y="75"/>
                  <a:pt x="75" y="69"/>
                </a:cubicBezTo>
                <a:cubicBezTo>
                  <a:pt x="75" y="51"/>
                  <a:pt x="75" y="51"/>
                  <a:pt x="75" y="51"/>
                </a:cubicBezTo>
                <a:cubicBezTo>
                  <a:pt x="78" y="51"/>
                  <a:pt x="78" y="51"/>
                  <a:pt x="78" y="51"/>
                </a:cubicBezTo>
                <a:cubicBezTo>
                  <a:pt x="80" y="51"/>
                  <a:pt x="81" y="50"/>
                  <a:pt x="82" y="49"/>
                </a:cubicBezTo>
                <a:cubicBezTo>
                  <a:pt x="82" y="49"/>
                  <a:pt x="83" y="47"/>
                  <a:pt x="83" y="46"/>
                </a:cubicBezTo>
                <a:close/>
              </a:path>
            </a:pathLst>
          </a:custGeom>
          <a:solidFill>
            <a:srgbClr val="F5B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86"/>
          <p:cNvSpPr>
            <a:spLocks/>
          </p:cNvSpPr>
          <p:nvPr/>
        </p:nvSpPr>
        <p:spPr bwMode="auto">
          <a:xfrm>
            <a:off x="7254875" y="4629151"/>
            <a:ext cx="87312" cy="22225"/>
          </a:xfrm>
          <a:custGeom>
            <a:avLst/>
            <a:gdLst>
              <a:gd name="T0" fmla="*/ 12 w 12"/>
              <a:gd name="T1" fmla="*/ 0 h 3"/>
              <a:gd name="T2" fmla="*/ 6 w 12"/>
              <a:gd name="T3" fmla="*/ 3 h 3"/>
              <a:gd name="T4" fmla="*/ 0 w 12"/>
              <a:gd name="T5" fmla="*/ 0 h 3"/>
              <a:gd name="T6" fmla="*/ 12 w 12"/>
              <a:gd name="T7" fmla="*/ 0 h 3"/>
            </a:gdLst>
            <a:ahLst/>
            <a:cxnLst>
              <a:cxn ang="0">
                <a:pos x="T0" y="T1"/>
              </a:cxn>
              <a:cxn ang="0">
                <a:pos x="T2" y="T3"/>
              </a:cxn>
              <a:cxn ang="0">
                <a:pos x="T4" y="T5"/>
              </a:cxn>
              <a:cxn ang="0">
                <a:pos x="T6" y="T7"/>
              </a:cxn>
            </a:cxnLst>
            <a:rect l="0" t="0" r="r" b="b"/>
            <a:pathLst>
              <a:path w="12" h="3">
                <a:moveTo>
                  <a:pt x="12" y="0"/>
                </a:moveTo>
                <a:cubicBezTo>
                  <a:pt x="12" y="2"/>
                  <a:pt x="10" y="3"/>
                  <a:pt x="6" y="3"/>
                </a:cubicBezTo>
                <a:cubicBezTo>
                  <a:pt x="3" y="3"/>
                  <a:pt x="0" y="2"/>
                  <a:pt x="0" y="0"/>
                </a:cubicBez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87"/>
          <p:cNvSpPr>
            <a:spLocks/>
          </p:cNvSpPr>
          <p:nvPr/>
        </p:nvSpPr>
        <p:spPr bwMode="auto">
          <a:xfrm>
            <a:off x="7058025" y="4797426"/>
            <a:ext cx="130175" cy="79375"/>
          </a:xfrm>
          <a:custGeom>
            <a:avLst/>
            <a:gdLst>
              <a:gd name="T0" fmla="*/ 0 w 82"/>
              <a:gd name="T1" fmla="*/ 0 h 50"/>
              <a:gd name="T2" fmla="*/ 41 w 82"/>
              <a:gd name="T3" fmla="*/ 23 h 50"/>
              <a:gd name="T4" fmla="*/ 82 w 82"/>
              <a:gd name="T5" fmla="*/ 50 h 50"/>
              <a:gd name="T6" fmla="*/ 82 w 82"/>
              <a:gd name="T7" fmla="*/ 0 h 50"/>
              <a:gd name="T8" fmla="*/ 0 w 82"/>
              <a:gd name="T9" fmla="*/ 0 h 50"/>
            </a:gdLst>
            <a:ahLst/>
            <a:cxnLst>
              <a:cxn ang="0">
                <a:pos x="T0" y="T1"/>
              </a:cxn>
              <a:cxn ang="0">
                <a:pos x="T2" y="T3"/>
              </a:cxn>
              <a:cxn ang="0">
                <a:pos x="T4" y="T5"/>
              </a:cxn>
              <a:cxn ang="0">
                <a:pos x="T6" y="T7"/>
              </a:cxn>
              <a:cxn ang="0">
                <a:pos x="T8" y="T9"/>
              </a:cxn>
            </a:cxnLst>
            <a:rect l="0" t="0" r="r" b="b"/>
            <a:pathLst>
              <a:path w="82" h="50">
                <a:moveTo>
                  <a:pt x="0" y="0"/>
                </a:moveTo>
                <a:lnTo>
                  <a:pt x="41" y="23"/>
                </a:lnTo>
                <a:lnTo>
                  <a:pt x="82" y="50"/>
                </a:lnTo>
                <a:lnTo>
                  <a:pt x="82" y="0"/>
                </a:lnTo>
                <a:lnTo>
                  <a:pt x="0" y="0"/>
                </a:ln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88"/>
          <p:cNvSpPr>
            <a:spLocks/>
          </p:cNvSpPr>
          <p:nvPr/>
        </p:nvSpPr>
        <p:spPr bwMode="auto">
          <a:xfrm>
            <a:off x="6840538" y="4024313"/>
            <a:ext cx="587375" cy="444500"/>
          </a:xfrm>
          <a:custGeom>
            <a:avLst/>
            <a:gdLst>
              <a:gd name="T0" fmla="*/ 81 w 81"/>
              <a:gd name="T1" fmla="*/ 39 h 61"/>
              <a:gd name="T2" fmla="*/ 79 w 81"/>
              <a:gd name="T3" fmla="*/ 24 h 61"/>
              <a:gd name="T4" fmla="*/ 71 w 81"/>
              <a:gd name="T5" fmla="*/ 11 h 61"/>
              <a:gd name="T6" fmla="*/ 70 w 81"/>
              <a:gd name="T7" fmla="*/ 10 h 61"/>
              <a:gd name="T8" fmla="*/ 69 w 81"/>
              <a:gd name="T9" fmla="*/ 9 h 61"/>
              <a:gd name="T10" fmla="*/ 40 w 81"/>
              <a:gd name="T11" fmla="*/ 0 h 61"/>
              <a:gd name="T12" fmla="*/ 1 w 81"/>
              <a:gd name="T13" fmla="*/ 27 h 61"/>
              <a:gd name="T14" fmla="*/ 0 w 81"/>
              <a:gd name="T15" fmla="*/ 36 h 61"/>
              <a:gd name="T16" fmla="*/ 2 w 81"/>
              <a:gd name="T17" fmla="*/ 50 h 61"/>
              <a:gd name="T18" fmla="*/ 3 w 81"/>
              <a:gd name="T19" fmla="*/ 51 h 61"/>
              <a:gd name="T20" fmla="*/ 6 w 81"/>
              <a:gd name="T21" fmla="*/ 51 h 61"/>
              <a:gd name="T22" fmla="*/ 9 w 81"/>
              <a:gd name="T23" fmla="*/ 53 h 61"/>
              <a:gd name="T24" fmla="*/ 9 w 81"/>
              <a:gd name="T25" fmla="*/ 53 h 61"/>
              <a:gd name="T26" fmla="*/ 13 w 81"/>
              <a:gd name="T27" fmla="*/ 61 h 61"/>
              <a:gd name="T28" fmla="*/ 18 w 81"/>
              <a:gd name="T29" fmla="*/ 36 h 61"/>
              <a:gd name="T30" fmla="*/ 25 w 81"/>
              <a:gd name="T31" fmla="*/ 43 h 61"/>
              <a:gd name="T32" fmla="*/ 36 w 81"/>
              <a:gd name="T33" fmla="*/ 45 h 61"/>
              <a:gd name="T34" fmla="*/ 32 w 81"/>
              <a:gd name="T35" fmla="*/ 42 h 61"/>
              <a:gd name="T36" fmla="*/ 30 w 81"/>
              <a:gd name="T37" fmla="*/ 37 h 61"/>
              <a:gd name="T38" fmla="*/ 50 w 81"/>
              <a:gd name="T39" fmla="*/ 41 h 61"/>
              <a:gd name="T40" fmla="*/ 68 w 81"/>
              <a:gd name="T41" fmla="*/ 41 h 61"/>
              <a:gd name="T42" fmla="*/ 78 w 81"/>
              <a:gd name="T43" fmla="*/ 54 h 61"/>
              <a:gd name="T44" fmla="*/ 78 w 81"/>
              <a:gd name="T45" fmla="*/ 58 h 61"/>
              <a:gd name="T46" fmla="*/ 81 w 81"/>
              <a:gd name="T47"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 h="61">
                <a:moveTo>
                  <a:pt x="81" y="39"/>
                </a:moveTo>
                <a:cubicBezTo>
                  <a:pt x="81" y="34"/>
                  <a:pt x="80" y="29"/>
                  <a:pt x="79" y="24"/>
                </a:cubicBezTo>
                <a:cubicBezTo>
                  <a:pt x="77" y="19"/>
                  <a:pt x="75" y="15"/>
                  <a:pt x="71" y="11"/>
                </a:cubicBezTo>
                <a:cubicBezTo>
                  <a:pt x="70" y="11"/>
                  <a:pt x="70" y="10"/>
                  <a:pt x="70" y="10"/>
                </a:cubicBezTo>
                <a:cubicBezTo>
                  <a:pt x="69" y="10"/>
                  <a:pt x="69" y="9"/>
                  <a:pt x="69" y="9"/>
                </a:cubicBezTo>
                <a:cubicBezTo>
                  <a:pt x="61" y="4"/>
                  <a:pt x="51" y="0"/>
                  <a:pt x="40" y="0"/>
                </a:cubicBezTo>
                <a:cubicBezTo>
                  <a:pt x="19" y="0"/>
                  <a:pt x="2" y="12"/>
                  <a:pt x="1" y="27"/>
                </a:cubicBezTo>
                <a:cubicBezTo>
                  <a:pt x="0" y="30"/>
                  <a:pt x="0" y="33"/>
                  <a:pt x="0" y="36"/>
                </a:cubicBezTo>
                <a:cubicBezTo>
                  <a:pt x="0" y="41"/>
                  <a:pt x="1" y="45"/>
                  <a:pt x="2" y="50"/>
                </a:cubicBezTo>
                <a:cubicBezTo>
                  <a:pt x="3" y="50"/>
                  <a:pt x="3" y="51"/>
                  <a:pt x="3" y="51"/>
                </a:cubicBezTo>
                <a:cubicBezTo>
                  <a:pt x="3" y="51"/>
                  <a:pt x="5" y="51"/>
                  <a:pt x="6" y="51"/>
                </a:cubicBezTo>
                <a:cubicBezTo>
                  <a:pt x="7" y="52"/>
                  <a:pt x="9" y="53"/>
                  <a:pt x="9" y="53"/>
                </a:cubicBezTo>
                <a:cubicBezTo>
                  <a:pt x="9" y="53"/>
                  <a:pt x="9" y="53"/>
                  <a:pt x="9" y="53"/>
                </a:cubicBezTo>
                <a:cubicBezTo>
                  <a:pt x="11" y="54"/>
                  <a:pt x="13" y="58"/>
                  <a:pt x="13" y="61"/>
                </a:cubicBezTo>
                <a:cubicBezTo>
                  <a:pt x="18" y="36"/>
                  <a:pt x="18" y="36"/>
                  <a:pt x="18" y="36"/>
                </a:cubicBezTo>
                <a:cubicBezTo>
                  <a:pt x="18" y="36"/>
                  <a:pt x="20" y="40"/>
                  <a:pt x="25" y="43"/>
                </a:cubicBezTo>
                <a:cubicBezTo>
                  <a:pt x="31" y="46"/>
                  <a:pt x="36" y="45"/>
                  <a:pt x="36" y="45"/>
                </a:cubicBezTo>
                <a:cubicBezTo>
                  <a:pt x="36" y="45"/>
                  <a:pt x="34" y="44"/>
                  <a:pt x="32" y="42"/>
                </a:cubicBezTo>
                <a:cubicBezTo>
                  <a:pt x="30" y="39"/>
                  <a:pt x="30" y="37"/>
                  <a:pt x="30" y="37"/>
                </a:cubicBezTo>
                <a:cubicBezTo>
                  <a:pt x="30" y="37"/>
                  <a:pt x="34" y="42"/>
                  <a:pt x="50" y="41"/>
                </a:cubicBezTo>
                <a:cubicBezTo>
                  <a:pt x="68" y="41"/>
                  <a:pt x="68" y="41"/>
                  <a:pt x="68" y="41"/>
                </a:cubicBezTo>
                <a:cubicBezTo>
                  <a:pt x="73" y="41"/>
                  <a:pt x="78" y="47"/>
                  <a:pt x="78" y="54"/>
                </a:cubicBezTo>
                <a:cubicBezTo>
                  <a:pt x="78" y="56"/>
                  <a:pt x="78" y="57"/>
                  <a:pt x="78" y="58"/>
                </a:cubicBezTo>
                <a:cubicBezTo>
                  <a:pt x="81" y="52"/>
                  <a:pt x="81" y="46"/>
                  <a:pt x="81"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89"/>
          <p:cNvSpPr>
            <a:spLocks noEditPoints="1"/>
          </p:cNvSpPr>
          <p:nvPr/>
        </p:nvSpPr>
        <p:spPr bwMode="auto">
          <a:xfrm>
            <a:off x="6818313" y="4352926"/>
            <a:ext cx="574675" cy="174625"/>
          </a:xfrm>
          <a:custGeom>
            <a:avLst/>
            <a:gdLst>
              <a:gd name="T0" fmla="*/ 78 w 79"/>
              <a:gd name="T1" fmla="*/ 3 h 24"/>
              <a:gd name="T2" fmla="*/ 74 w 79"/>
              <a:gd name="T3" fmla="*/ 3 h 24"/>
              <a:gd name="T4" fmla="*/ 74 w 79"/>
              <a:gd name="T5" fmla="*/ 3 h 24"/>
              <a:gd name="T6" fmla="*/ 73 w 79"/>
              <a:gd name="T7" fmla="*/ 3 h 24"/>
              <a:gd name="T8" fmla="*/ 56 w 79"/>
              <a:gd name="T9" fmla="*/ 0 h 24"/>
              <a:gd name="T10" fmla="*/ 44 w 79"/>
              <a:gd name="T11" fmla="*/ 1 h 24"/>
              <a:gd name="T12" fmla="*/ 44 w 79"/>
              <a:gd name="T13" fmla="*/ 1 h 24"/>
              <a:gd name="T14" fmla="*/ 14 w 79"/>
              <a:gd name="T15" fmla="*/ 1 h 24"/>
              <a:gd name="T16" fmla="*/ 14 w 79"/>
              <a:gd name="T17" fmla="*/ 1 h 24"/>
              <a:gd name="T18" fmla="*/ 0 w 79"/>
              <a:gd name="T19" fmla="*/ 17 h 24"/>
              <a:gd name="T20" fmla="*/ 0 w 79"/>
              <a:gd name="T21" fmla="*/ 17 h 24"/>
              <a:gd name="T22" fmla="*/ 3 w 79"/>
              <a:gd name="T23" fmla="*/ 20 h 24"/>
              <a:gd name="T24" fmla="*/ 5 w 79"/>
              <a:gd name="T25" fmla="*/ 17 h 24"/>
              <a:gd name="T26" fmla="*/ 5 w 79"/>
              <a:gd name="T27" fmla="*/ 17 h 24"/>
              <a:gd name="T28" fmla="*/ 16 w 79"/>
              <a:gd name="T29" fmla="*/ 6 h 24"/>
              <a:gd name="T30" fmla="*/ 44 w 79"/>
              <a:gd name="T31" fmla="*/ 6 h 24"/>
              <a:gd name="T32" fmla="*/ 46 w 79"/>
              <a:gd name="T33" fmla="*/ 9 h 24"/>
              <a:gd name="T34" fmla="*/ 51 w 79"/>
              <a:gd name="T35" fmla="*/ 21 h 24"/>
              <a:gd name="T36" fmla="*/ 69 w 79"/>
              <a:gd name="T37" fmla="*/ 20 h 24"/>
              <a:gd name="T38" fmla="*/ 74 w 79"/>
              <a:gd name="T39" fmla="*/ 12 h 24"/>
              <a:gd name="T40" fmla="*/ 77 w 79"/>
              <a:gd name="T41" fmla="*/ 10 h 24"/>
              <a:gd name="T42" fmla="*/ 79 w 79"/>
              <a:gd name="T43" fmla="*/ 10 h 24"/>
              <a:gd name="T44" fmla="*/ 78 w 79"/>
              <a:gd name="T45" fmla="*/ 3 h 24"/>
              <a:gd name="T46" fmla="*/ 61 w 79"/>
              <a:gd name="T47" fmla="*/ 21 h 24"/>
              <a:gd name="T48" fmla="*/ 48 w 79"/>
              <a:gd name="T49" fmla="*/ 10 h 24"/>
              <a:gd name="T50" fmla="*/ 53 w 79"/>
              <a:gd name="T51" fmla="*/ 2 h 24"/>
              <a:gd name="T52" fmla="*/ 73 w 79"/>
              <a:gd name="T53" fmla="*/ 7 h 24"/>
              <a:gd name="T54" fmla="*/ 61 w 79"/>
              <a:gd name="T55"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24">
                <a:moveTo>
                  <a:pt x="78" y="3"/>
                </a:moveTo>
                <a:cubicBezTo>
                  <a:pt x="77" y="3"/>
                  <a:pt x="75" y="3"/>
                  <a:pt x="74" y="3"/>
                </a:cubicBezTo>
                <a:cubicBezTo>
                  <a:pt x="74" y="3"/>
                  <a:pt x="74" y="3"/>
                  <a:pt x="74" y="3"/>
                </a:cubicBezTo>
                <a:cubicBezTo>
                  <a:pt x="73" y="3"/>
                  <a:pt x="73" y="3"/>
                  <a:pt x="73" y="3"/>
                </a:cubicBezTo>
                <a:cubicBezTo>
                  <a:pt x="70" y="2"/>
                  <a:pt x="64" y="0"/>
                  <a:pt x="56" y="0"/>
                </a:cubicBezTo>
                <a:cubicBezTo>
                  <a:pt x="48" y="1"/>
                  <a:pt x="45" y="1"/>
                  <a:pt x="44" y="1"/>
                </a:cubicBezTo>
                <a:cubicBezTo>
                  <a:pt x="44" y="1"/>
                  <a:pt x="44" y="1"/>
                  <a:pt x="44" y="1"/>
                </a:cubicBezTo>
                <a:cubicBezTo>
                  <a:pt x="14" y="1"/>
                  <a:pt x="14" y="1"/>
                  <a:pt x="14" y="1"/>
                </a:cubicBezTo>
                <a:cubicBezTo>
                  <a:pt x="14" y="1"/>
                  <a:pt x="14" y="1"/>
                  <a:pt x="14" y="1"/>
                </a:cubicBezTo>
                <a:cubicBezTo>
                  <a:pt x="6" y="3"/>
                  <a:pt x="0" y="9"/>
                  <a:pt x="0" y="17"/>
                </a:cubicBezTo>
                <a:cubicBezTo>
                  <a:pt x="0" y="17"/>
                  <a:pt x="0" y="17"/>
                  <a:pt x="0" y="17"/>
                </a:cubicBezTo>
                <a:cubicBezTo>
                  <a:pt x="0" y="19"/>
                  <a:pt x="1" y="20"/>
                  <a:pt x="3" y="20"/>
                </a:cubicBezTo>
                <a:cubicBezTo>
                  <a:pt x="4" y="20"/>
                  <a:pt x="5" y="19"/>
                  <a:pt x="5" y="17"/>
                </a:cubicBezTo>
                <a:cubicBezTo>
                  <a:pt x="5" y="17"/>
                  <a:pt x="5" y="17"/>
                  <a:pt x="5" y="17"/>
                </a:cubicBezTo>
                <a:cubicBezTo>
                  <a:pt x="5" y="11"/>
                  <a:pt x="10" y="6"/>
                  <a:pt x="16" y="6"/>
                </a:cubicBezTo>
                <a:cubicBezTo>
                  <a:pt x="44" y="6"/>
                  <a:pt x="44" y="6"/>
                  <a:pt x="44" y="6"/>
                </a:cubicBezTo>
                <a:cubicBezTo>
                  <a:pt x="44" y="6"/>
                  <a:pt x="46" y="7"/>
                  <a:pt x="46" y="9"/>
                </a:cubicBezTo>
                <a:cubicBezTo>
                  <a:pt x="46" y="11"/>
                  <a:pt x="47" y="18"/>
                  <a:pt x="51" y="21"/>
                </a:cubicBezTo>
                <a:cubicBezTo>
                  <a:pt x="55" y="23"/>
                  <a:pt x="65" y="24"/>
                  <a:pt x="69" y="20"/>
                </a:cubicBezTo>
                <a:cubicBezTo>
                  <a:pt x="73" y="16"/>
                  <a:pt x="73" y="14"/>
                  <a:pt x="74" y="12"/>
                </a:cubicBezTo>
                <a:cubicBezTo>
                  <a:pt x="74" y="11"/>
                  <a:pt x="75" y="10"/>
                  <a:pt x="77" y="10"/>
                </a:cubicBezTo>
                <a:cubicBezTo>
                  <a:pt x="77" y="10"/>
                  <a:pt x="79" y="10"/>
                  <a:pt x="79" y="10"/>
                </a:cubicBezTo>
                <a:lnTo>
                  <a:pt x="78" y="3"/>
                </a:lnTo>
                <a:close/>
                <a:moveTo>
                  <a:pt x="61" y="21"/>
                </a:moveTo>
                <a:cubicBezTo>
                  <a:pt x="52" y="22"/>
                  <a:pt x="49" y="19"/>
                  <a:pt x="48" y="10"/>
                </a:cubicBezTo>
                <a:cubicBezTo>
                  <a:pt x="48" y="10"/>
                  <a:pt x="46" y="3"/>
                  <a:pt x="53" y="2"/>
                </a:cubicBezTo>
                <a:cubicBezTo>
                  <a:pt x="60" y="2"/>
                  <a:pt x="72" y="2"/>
                  <a:pt x="73" y="7"/>
                </a:cubicBezTo>
                <a:cubicBezTo>
                  <a:pt x="74" y="12"/>
                  <a:pt x="70" y="21"/>
                  <a:pt x="61" y="21"/>
                </a:cubicBezTo>
                <a:close/>
              </a:path>
            </a:pathLst>
          </a:custGeom>
          <a:solidFill>
            <a:srgbClr val="59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90"/>
          <p:cNvSpPr>
            <a:spLocks/>
          </p:cNvSpPr>
          <p:nvPr/>
        </p:nvSpPr>
        <p:spPr bwMode="auto">
          <a:xfrm>
            <a:off x="6804025" y="4381501"/>
            <a:ext cx="146050" cy="190500"/>
          </a:xfrm>
          <a:custGeom>
            <a:avLst/>
            <a:gdLst>
              <a:gd name="T0" fmla="*/ 19 w 20"/>
              <a:gd name="T1" fmla="*/ 11 h 26"/>
              <a:gd name="T2" fmla="*/ 13 w 20"/>
              <a:gd name="T3" fmla="*/ 25 h 26"/>
              <a:gd name="T4" fmla="*/ 2 w 20"/>
              <a:gd name="T5" fmla="*/ 15 h 26"/>
              <a:gd name="T6" fmla="*/ 8 w 20"/>
              <a:gd name="T7" fmla="*/ 1 h 26"/>
              <a:gd name="T8" fmla="*/ 19 w 20"/>
              <a:gd name="T9" fmla="*/ 11 h 26"/>
            </a:gdLst>
            <a:ahLst/>
            <a:cxnLst>
              <a:cxn ang="0">
                <a:pos x="T0" y="T1"/>
              </a:cxn>
              <a:cxn ang="0">
                <a:pos x="T2" y="T3"/>
              </a:cxn>
              <a:cxn ang="0">
                <a:pos x="T4" y="T5"/>
              </a:cxn>
              <a:cxn ang="0">
                <a:pos x="T6" y="T7"/>
              </a:cxn>
              <a:cxn ang="0">
                <a:pos x="T8" y="T9"/>
              </a:cxn>
            </a:cxnLst>
            <a:rect l="0" t="0" r="r" b="b"/>
            <a:pathLst>
              <a:path w="20" h="26">
                <a:moveTo>
                  <a:pt x="19" y="11"/>
                </a:moveTo>
                <a:cubicBezTo>
                  <a:pt x="20" y="17"/>
                  <a:pt x="18" y="23"/>
                  <a:pt x="13" y="25"/>
                </a:cubicBezTo>
                <a:cubicBezTo>
                  <a:pt x="9" y="26"/>
                  <a:pt x="4" y="21"/>
                  <a:pt x="2" y="15"/>
                </a:cubicBezTo>
                <a:cubicBezTo>
                  <a:pt x="0" y="9"/>
                  <a:pt x="3" y="3"/>
                  <a:pt x="8" y="1"/>
                </a:cubicBezTo>
                <a:cubicBezTo>
                  <a:pt x="12" y="0"/>
                  <a:pt x="17" y="5"/>
                  <a:pt x="19" y="11"/>
                </a:cubicBezTo>
                <a:close/>
              </a:path>
            </a:pathLst>
          </a:custGeom>
          <a:solidFill>
            <a:srgbClr val="F5B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91"/>
          <p:cNvSpPr>
            <a:spLocks/>
          </p:cNvSpPr>
          <p:nvPr/>
        </p:nvSpPr>
        <p:spPr bwMode="auto">
          <a:xfrm>
            <a:off x="7196138" y="4359276"/>
            <a:ext cx="101600" cy="36513"/>
          </a:xfrm>
          <a:custGeom>
            <a:avLst/>
            <a:gdLst>
              <a:gd name="T0" fmla="*/ 7 w 14"/>
              <a:gd name="T1" fmla="*/ 0 h 5"/>
              <a:gd name="T2" fmla="*/ 14 w 14"/>
              <a:gd name="T3" fmla="*/ 4 h 5"/>
              <a:gd name="T4" fmla="*/ 14 w 14"/>
              <a:gd name="T5" fmla="*/ 5 h 5"/>
              <a:gd name="T6" fmla="*/ 13 w 14"/>
              <a:gd name="T7" fmla="*/ 5 h 5"/>
              <a:gd name="T8" fmla="*/ 7 w 14"/>
              <a:gd name="T9" fmla="*/ 1 h 5"/>
              <a:gd name="T10" fmla="*/ 1 w 14"/>
              <a:gd name="T11" fmla="*/ 5 h 5"/>
              <a:gd name="T12" fmla="*/ 0 w 14"/>
              <a:gd name="T13" fmla="*/ 5 h 5"/>
              <a:gd name="T14" fmla="*/ 0 w 14"/>
              <a:gd name="T15" fmla="*/ 4 h 5"/>
              <a:gd name="T16" fmla="*/ 7 w 1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
                <a:moveTo>
                  <a:pt x="7" y="0"/>
                </a:moveTo>
                <a:cubicBezTo>
                  <a:pt x="12" y="0"/>
                  <a:pt x="14" y="4"/>
                  <a:pt x="14" y="4"/>
                </a:cubicBezTo>
                <a:cubicBezTo>
                  <a:pt x="14" y="4"/>
                  <a:pt x="14" y="5"/>
                  <a:pt x="14" y="5"/>
                </a:cubicBezTo>
                <a:cubicBezTo>
                  <a:pt x="13" y="5"/>
                  <a:pt x="13" y="5"/>
                  <a:pt x="13" y="5"/>
                </a:cubicBezTo>
                <a:cubicBezTo>
                  <a:pt x="13" y="4"/>
                  <a:pt x="11" y="1"/>
                  <a:pt x="7" y="1"/>
                </a:cubicBezTo>
                <a:cubicBezTo>
                  <a:pt x="2" y="1"/>
                  <a:pt x="1" y="4"/>
                  <a:pt x="1" y="5"/>
                </a:cubicBezTo>
                <a:cubicBezTo>
                  <a:pt x="1" y="5"/>
                  <a:pt x="1" y="5"/>
                  <a:pt x="0" y="5"/>
                </a:cubicBezTo>
                <a:cubicBezTo>
                  <a:pt x="0" y="5"/>
                  <a:pt x="0" y="5"/>
                  <a:pt x="0" y="4"/>
                </a:cubicBezTo>
                <a:cubicBezTo>
                  <a:pt x="0" y="4"/>
                  <a:pt x="1" y="0"/>
                  <a:pt x="7"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192"/>
          <p:cNvSpPr>
            <a:spLocks noChangeArrowheads="1"/>
          </p:cNvSpPr>
          <p:nvPr/>
        </p:nvSpPr>
        <p:spPr bwMode="auto">
          <a:xfrm>
            <a:off x="7108825" y="4527551"/>
            <a:ext cx="50800" cy="44450"/>
          </a:xfrm>
          <a:prstGeom prst="ellipse">
            <a:avLst/>
          </a:prstGeom>
          <a:solidFill>
            <a:srgbClr val="F0B0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193"/>
          <p:cNvSpPr>
            <a:spLocks noChangeArrowheads="1"/>
          </p:cNvSpPr>
          <p:nvPr/>
        </p:nvSpPr>
        <p:spPr bwMode="auto">
          <a:xfrm>
            <a:off x="7218363" y="4403726"/>
            <a:ext cx="71437" cy="65088"/>
          </a:xfrm>
          <a:prstGeom prst="ellipse">
            <a:avLst/>
          </a:prstGeom>
          <a:solidFill>
            <a:srgbClr val="2A9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194"/>
          <p:cNvSpPr>
            <a:spLocks noChangeArrowheads="1"/>
          </p:cNvSpPr>
          <p:nvPr/>
        </p:nvSpPr>
        <p:spPr bwMode="auto">
          <a:xfrm>
            <a:off x="7246938" y="4410076"/>
            <a:ext cx="28575" cy="30163"/>
          </a:xfrm>
          <a:prstGeom prst="ellipse">
            <a:avLst/>
          </a:pr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95"/>
          <p:cNvSpPr>
            <a:spLocks/>
          </p:cNvSpPr>
          <p:nvPr/>
        </p:nvSpPr>
        <p:spPr bwMode="auto">
          <a:xfrm>
            <a:off x="6905625" y="4513263"/>
            <a:ext cx="36512" cy="73025"/>
          </a:xfrm>
          <a:custGeom>
            <a:avLst/>
            <a:gdLst>
              <a:gd name="T0" fmla="*/ 5 w 5"/>
              <a:gd name="T1" fmla="*/ 0 h 10"/>
              <a:gd name="T2" fmla="*/ 3 w 5"/>
              <a:gd name="T3" fmla="*/ 3 h 10"/>
              <a:gd name="T4" fmla="*/ 0 w 5"/>
              <a:gd name="T5" fmla="*/ 6 h 10"/>
              <a:gd name="T6" fmla="*/ 0 w 5"/>
              <a:gd name="T7" fmla="*/ 10 h 10"/>
              <a:gd name="T8" fmla="*/ 0 w 5"/>
              <a:gd name="T9" fmla="*/ 10 h 10"/>
              <a:gd name="T10" fmla="*/ 2 w 5"/>
              <a:gd name="T11" fmla="*/ 9 h 10"/>
              <a:gd name="T12" fmla="*/ 2 w 5"/>
              <a:gd name="T13" fmla="*/ 9 h 10"/>
              <a:gd name="T14" fmla="*/ 3 w 5"/>
              <a:gd name="T15" fmla="*/ 8 h 10"/>
              <a:gd name="T16" fmla="*/ 5 w 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0">
                <a:moveTo>
                  <a:pt x="5" y="0"/>
                </a:moveTo>
                <a:cubicBezTo>
                  <a:pt x="3" y="3"/>
                  <a:pt x="3" y="3"/>
                  <a:pt x="3" y="3"/>
                </a:cubicBezTo>
                <a:cubicBezTo>
                  <a:pt x="2" y="5"/>
                  <a:pt x="1" y="6"/>
                  <a:pt x="0" y="6"/>
                </a:cubicBezTo>
                <a:cubicBezTo>
                  <a:pt x="0" y="10"/>
                  <a:pt x="0" y="10"/>
                  <a:pt x="0" y="10"/>
                </a:cubicBezTo>
                <a:cubicBezTo>
                  <a:pt x="0" y="10"/>
                  <a:pt x="0" y="10"/>
                  <a:pt x="0" y="10"/>
                </a:cubicBezTo>
                <a:cubicBezTo>
                  <a:pt x="1" y="10"/>
                  <a:pt x="1" y="10"/>
                  <a:pt x="2" y="9"/>
                </a:cubicBezTo>
                <a:cubicBezTo>
                  <a:pt x="2" y="9"/>
                  <a:pt x="2" y="9"/>
                  <a:pt x="2" y="9"/>
                </a:cubicBezTo>
                <a:cubicBezTo>
                  <a:pt x="3" y="9"/>
                  <a:pt x="3" y="8"/>
                  <a:pt x="3" y="8"/>
                </a:cubicBezTo>
                <a:cubicBezTo>
                  <a:pt x="5" y="4"/>
                  <a:pt x="5" y="0"/>
                  <a:pt x="5" y="0"/>
                </a:cubicBez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96"/>
          <p:cNvSpPr>
            <a:spLocks/>
          </p:cNvSpPr>
          <p:nvPr/>
        </p:nvSpPr>
        <p:spPr bwMode="auto">
          <a:xfrm>
            <a:off x="7370763" y="4957763"/>
            <a:ext cx="392112" cy="292100"/>
          </a:xfrm>
          <a:custGeom>
            <a:avLst/>
            <a:gdLst>
              <a:gd name="T0" fmla="*/ 96 w 247"/>
              <a:gd name="T1" fmla="*/ 5 h 184"/>
              <a:gd name="T2" fmla="*/ 0 w 247"/>
              <a:gd name="T3" fmla="*/ 184 h 184"/>
              <a:gd name="T4" fmla="*/ 151 w 247"/>
              <a:gd name="T5" fmla="*/ 184 h 184"/>
              <a:gd name="T6" fmla="*/ 247 w 247"/>
              <a:gd name="T7" fmla="*/ 0 h 184"/>
              <a:gd name="T8" fmla="*/ 96 w 247"/>
              <a:gd name="T9" fmla="*/ 5 h 184"/>
            </a:gdLst>
            <a:ahLst/>
            <a:cxnLst>
              <a:cxn ang="0">
                <a:pos x="T0" y="T1"/>
              </a:cxn>
              <a:cxn ang="0">
                <a:pos x="T2" y="T3"/>
              </a:cxn>
              <a:cxn ang="0">
                <a:pos x="T4" y="T5"/>
              </a:cxn>
              <a:cxn ang="0">
                <a:pos x="T6" y="T7"/>
              </a:cxn>
              <a:cxn ang="0">
                <a:pos x="T8" y="T9"/>
              </a:cxn>
            </a:cxnLst>
            <a:rect l="0" t="0" r="r" b="b"/>
            <a:pathLst>
              <a:path w="247" h="184">
                <a:moveTo>
                  <a:pt x="96" y="5"/>
                </a:moveTo>
                <a:lnTo>
                  <a:pt x="0" y="184"/>
                </a:lnTo>
                <a:lnTo>
                  <a:pt x="151" y="184"/>
                </a:lnTo>
                <a:lnTo>
                  <a:pt x="247" y="0"/>
                </a:lnTo>
                <a:lnTo>
                  <a:pt x="9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97"/>
          <p:cNvSpPr>
            <a:spLocks/>
          </p:cNvSpPr>
          <p:nvPr/>
        </p:nvSpPr>
        <p:spPr bwMode="auto">
          <a:xfrm>
            <a:off x="6992938" y="5103813"/>
            <a:ext cx="646112" cy="166688"/>
          </a:xfrm>
          <a:custGeom>
            <a:avLst/>
            <a:gdLst>
              <a:gd name="T0" fmla="*/ 77 w 89"/>
              <a:gd name="T1" fmla="*/ 0 h 23"/>
              <a:gd name="T2" fmla="*/ 11 w 89"/>
              <a:gd name="T3" fmla="*/ 0 h 23"/>
              <a:gd name="T4" fmla="*/ 0 w 89"/>
              <a:gd name="T5" fmla="*/ 11 h 23"/>
              <a:gd name="T6" fmla="*/ 11 w 89"/>
              <a:gd name="T7" fmla="*/ 23 h 23"/>
              <a:gd name="T8" fmla="*/ 77 w 89"/>
              <a:gd name="T9" fmla="*/ 23 h 23"/>
              <a:gd name="T10" fmla="*/ 89 w 89"/>
              <a:gd name="T11" fmla="*/ 11 h 23"/>
              <a:gd name="T12" fmla="*/ 77 w 89"/>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89" h="23">
                <a:moveTo>
                  <a:pt x="77" y="0"/>
                </a:moveTo>
                <a:cubicBezTo>
                  <a:pt x="11" y="0"/>
                  <a:pt x="11" y="0"/>
                  <a:pt x="11" y="0"/>
                </a:cubicBezTo>
                <a:cubicBezTo>
                  <a:pt x="5" y="0"/>
                  <a:pt x="0" y="5"/>
                  <a:pt x="0" y="11"/>
                </a:cubicBezTo>
                <a:cubicBezTo>
                  <a:pt x="0" y="18"/>
                  <a:pt x="5" y="23"/>
                  <a:pt x="11" y="23"/>
                </a:cubicBezTo>
                <a:cubicBezTo>
                  <a:pt x="77" y="23"/>
                  <a:pt x="77" y="23"/>
                  <a:pt x="77" y="23"/>
                </a:cubicBezTo>
                <a:cubicBezTo>
                  <a:pt x="83" y="23"/>
                  <a:pt x="89" y="18"/>
                  <a:pt x="89" y="11"/>
                </a:cubicBezTo>
                <a:cubicBezTo>
                  <a:pt x="89" y="5"/>
                  <a:pt x="83" y="0"/>
                  <a:pt x="77" y="0"/>
                </a:cubicBezTo>
                <a:close/>
              </a:path>
            </a:pathLst>
          </a:custGeom>
          <a:solidFill>
            <a:srgbClr val="F5B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98"/>
          <p:cNvSpPr>
            <a:spLocks/>
          </p:cNvSpPr>
          <p:nvPr/>
        </p:nvSpPr>
        <p:spPr bwMode="auto">
          <a:xfrm>
            <a:off x="8677275" y="4498976"/>
            <a:ext cx="138112" cy="130175"/>
          </a:xfrm>
          <a:custGeom>
            <a:avLst/>
            <a:gdLst>
              <a:gd name="T0" fmla="*/ 19 w 19"/>
              <a:gd name="T1" fmla="*/ 2 h 18"/>
              <a:gd name="T2" fmla="*/ 15 w 19"/>
              <a:gd name="T3" fmla="*/ 0 h 18"/>
              <a:gd name="T4" fmla="*/ 11 w 19"/>
              <a:gd name="T5" fmla="*/ 1 h 18"/>
              <a:gd name="T6" fmla="*/ 7 w 19"/>
              <a:gd name="T7" fmla="*/ 0 h 18"/>
              <a:gd name="T8" fmla="*/ 0 w 19"/>
              <a:gd name="T9" fmla="*/ 7 h 18"/>
              <a:gd name="T10" fmla="*/ 1 w 19"/>
              <a:gd name="T11" fmla="*/ 15 h 18"/>
              <a:gd name="T12" fmla="*/ 5 w 19"/>
              <a:gd name="T13" fmla="*/ 18 h 18"/>
              <a:gd name="T14" fmla="*/ 9 w 19"/>
              <a:gd name="T15" fmla="*/ 17 h 18"/>
              <a:gd name="T16" fmla="*/ 12 w 19"/>
              <a:gd name="T17" fmla="*/ 18 h 18"/>
              <a:gd name="T18" fmla="*/ 19 w 19"/>
              <a:gd name="T19" fmla="*/ 12 h 18"/>
              <a:gd name="T20" fmla="*/ 19 w 19"/>
              <a:gd name="T21" fmla="*/ 11 h 18"/>
              <a:gd name="T22" fmla="*/ 19 w 19"/>
              <a:gd name="T23" fmla="*/ 11 h 18"/>
              <a:gd name="T24" fmla="*/ 16 w 19"/>
              <a:gd name="T25" fmla="*/ 7 h 18"/>
              <a:gd name="T26" fmla="*/ 19 w 19"/>
              <a:gd name="T27" fmla="*/ 2 h 18"/>
              <a:gd name="T28" fmla="*/ 19 w 19"/>
              <a:gd name="T2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18">
                <a:moveTo>
                  <a:pt x="19" y="2"/>
                </a:moveTo>
                <a:cubicBezTo>
                  <a:pt x="18" y="1"/>
                  <a:pt x="17" y="0"/>
                  <a:pt x="15" y="0"/>
                </a:cubicBezTo>
                <a:cubicBezTo>
                  <a:pt x="14" y="0"/>
                  <a:pt x="13" y="1"/>
                  <a:pt x="11" y="1"/>
                </a:cubicBezTo>
                <a:cubicBezTo>
                  <a:pt x="9" y="1"/>
                  <a:pt x="9" y="0"/>
                  <a:pt x="7" y="0"/>
                </a:cubicBezTo>
                <a:cubicBezTo>
                  <a:pt x="4" y="0"/>
                  <a:pt x="0" y="3"/>
                  <a:pt x="0" y="7"/>
                </a:cubicBezTo>
                <a:cubicBezTo>
                  <a:pt x="0" y="9"/>
                  <a:pt x="0" y="12"/>
                  <a:pt x="1" y="15"/>
                </a:cubicBezTo>
                <a:cubicBezTo>
                  <a:pt x="2" y="17"/>
                  <a:pt x="3" y="18"/>
                  <a:pt x="5" y="18"/>
                </a:cubicBezTo>
                <a:cubicBezTo>
                  <a:pt x="6" y="18"/>
                  <a:pt x="7" y="17"/>
                  <a:pt x="9" y="17"/>
                </a:cubicBezTo>
                <a:cubicBezTo>
                  <a:pt x="10" y="17"/>
                  <a:pt x="11" y="18"/>
                  <a:pt x="12" y="18"/>
                </a:cubicBezTo>
                <a:cubicBezTo>
                  <a:pt x="15" y="18"/>
                  <a:pt x="18" y="14"/>
                  <a:pt x="19" y="12"/>
                </a:cubicBezTo>
                <a:cubicBezTo>
                  <a:pt x="19" y="12"/>
                  <a:pt x="19" y="11"/>
                  <a:pt x="19" y="11"/>
                </a:cubicBezTo>
                <a:cubicBezTo>
                  <a:pt x="19" y="11"/>
                  <a:pt x="19" y="11"/>
                  <a:pt x="19" y="11"/>
                </a:cubicBezTo>
                <a:cubicBezTo>
                  <a:pt x="17" y="10"/>
                  <a:pt x="16" y="9"/>
                  <a:pt x="16" y="7"/>
                </a:cubicBezTo>
                <a:cubicBezTo>
                  <a:pt x="17" y="5"/>
                  <a:pt x="17" y="3"/>
                  <a:pt x="19" y="2"/>
                </a:cubicBezTo>
                <a:cubicBezTo>
                  <a:pt x="19" y="2"/>
                  <a:pt x="19" y="2"/>
                  <a:pt x="19" y="2"/>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99"/>
          <p:cNvSpPr>
            <a:spLocks/>
          </p:cNvSpPr>
          <p:nvPr/>
        </p:nvSpPr>
        <p:spPr bwMode="auto">
          <a:xfrm>
            <a:off x="8756650" y="4462463"/>
            <a:ext cx="36512" cy="42863"/>
          </a:xfrm>
          <a:custGeom>
            <a:avLst/>
            <a:gdLst>
              <a:gd name="T0" fmla="*/ 0 w 5"/>
              <a:gd name="T1" fmla="*/ 6 h 6"/>
              <a:gd name="T2" fmla="*/ 5 w 5"/>
              <a:gd name="T3" fmla="*/ 1 h 6"/>
              <a:gd name="T4" fmla="*/ 5 w 5"/>
              <a:gd name="T5" fmla="*/ 0 h 6"/>
              <a:gd name="T6" fmla="*/ 5 w 5"/>
              <a:gd name="T7" fmla="*/ 0 h 6"/>
              <a:gd name="T8" fmla="*/ 0 w 5"/>
              <a:gd name="T9" fmla="*/ 5 h 6"/>
              <a:gd name="T10" fmla="*/ 0 w 5"/>
              <a:gd name="T11" fmla="*/ 6 h 6"/>
              <a:gd name="T12" fmla="*/ 0 w 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0" y="6"/>
                </a:moveTo>
                <a:cubicBezTo>
                  <a:pt x="2" y="5"/>
                  <a:pt x="4" y="3"/>
                  <a:pt x="5" y="1"/>
                </a:cubicBezTo>
                <a:cubicBezTo>
                  <a:pt x="5" y="0"/>
                  <a:pt x="5" y="0"/>
                  <a:pt x="5" y="0"/>
                </a:cubicBezTo>
                <a:cubicBezTo>
                  <a:pt x="5" y="0"/>
                  <a:pt x="5" y="0"/>
                  <a:pt x="5" y="0"/>
                </a:cubicBezTo>
                <a:cubicBezTo>
                  <a:pt x="2" y="0"/>
                  <a:pt x="0" y="2"/>
                  <a:pt x="0" y="5"/>
                </a:cubicBezTo>
                <a:cubicBezTo>
                  <a:pt x="0" y="5"/>
                  <a:pt x="0" y="5"/>
                  <a:pt x="0" y="6"/>
                </a:cubicBezTo>
                <a:cubicBezTo>
                  <a:pt x="0" y="6"/>
                  <a:pt x="0" y="6"/>
                  <a:pt x="0" y="6"/>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00"/>
          <p:cNvSpPr>
            <a:spLocks/>
          </p:cNvSpPr>
          <p:nvPr/>
        </p:nvSpPr>
        <p:spPr bwMode="auto">
          <a:xfrm>
            <a:off x="7646988" y="3951288"/>
            <a:ext cx="166687" cy="444500"/>
          </a:xfrm>
          <a:custGeom>
            <a:avLst/>
            <a:gdLst>
              <a:gd name="T0" fmla="*/ 0 w 23"/>
              <a:gd name="T1" fmla="*/ 61 h 61"/>
              <a:gd name="T2" fmla="*/ 23 w 23"/>
              <a:gd name="T3" fmla="*/ 60 h 61"/>
              <a:gd name="T4" fmla="*/ 23 w 23"/>
              <a:gd name="T5" fmla="*/ 0 h 61"/>
              <a:gd name="T6" fmla="*/ 5 w 23"/>
              <a:gd name="T7" fmla="*/ 0 h 61"/>
              <a:gd name="T8" fmla="*/ 2 w 23"/>
              <a:gd name="T9" fmla="*/ 33 h 61"/>
              <a:gd name="T10" fmla="*/ 0 w 23"/>
              <a:gd name="T11" fmla="*/ 61 h 61"/>
            </a:gdLst>
            <a:ahLst/>
            <a:cxnLst>
              <a:cxn ang="0">
                <a:pos x="T0" y="T1"/>
              </a:cxn>
              <a:cxn ang="0">
                <a:pos x="T2" y="T3"/>
              </a:cxn>
              <a:cxn ang="0">
                <a:pos x="T4" y="T5"/>
              </a:cxn>
              <a:cxn ang="0">
                <a:pos x="T6" y="T7"/>
              </a:cxn>
              <a:cxn ang="0">
                <a:pos x="T8" y="T9"/>
              </a:cxn>
              <a:cxn ang="0">
                <a:pos x="T10" y="T11"/>
              </a:cxn>
            </a:cxnLst>
            <a:rect l="0" t="0" r="r" b="b"/>
            <a:pathLst>
              <a:path w="23" h="61">
                <a:moveTo>
                  <a:pt x="0" y="61"/>
                </a:moveTo>
                <a:cubicBezTo>
                  <a:pt x="23" y="60"/>
                  <a:pt x="23" y="60"/>
                  <a:pt x="23" y="60"/>
                </a:cubicBezTo>
                <a:cubicBezTo>
                  <a:pt x="23" y="0"/>
                  <a:pt x="23" y="0"/>
                  <a:pt x="23" y="0"/>
                </a:cubicBezTo>
                <a:cubicBezTo>
                  <a:pt x="5" y="0"/>
                  <a:pt x="5" y="0"/>
                  <a:pt x="5" y="0"/>
                </a:cubicBezTo>
                <a:cubicBezTo>
                  <a:pt x="5" y="0"/>
                  <a:pt x="2" y="22"/>
                  <a:pt x="2" y="33"/>
                </a:cubicBezTo>
                <a:cubicBezTo>
                  <a:pt x="2" y="44"/>
                  <a:pt x="0" y="61"/>
                  <a:pt x="0" y="61"/>
                </a:cubicBezTo>
                <a:close/>
              </a:path>
            </a:pathLst>
          </a:custGeom>
          <a:solidFill>
            <a:srgbClr val="FBD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201"/>
          <p:cNvSpPr>
            <a:spLocks noChangeArrowheads="1"/>
          </p:cNvSpPr>
          <p:nvPr/>
        </p:nvSpPr>
        <p:spPr bwMode="auto">
          <a:xfrm>
            <a:off x="8053388" y="3732213"/>
            <a:ext cx="290512" cy="292100"/>
          </a:xfrm>
          <a:prstGeom prst="ellipse">
            <a:avLst/>
          </a:prstGeom>
          <a:solidFill>
            <a:srgbClr val="FBD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02"/>
          <p:cNvSpPr>
            <a:spLocks/>
          </p:cNvSpPr>
          <p:nvPr/>
        </p:nvSpPr>
        <p:spPr bwMode="auto">
          <a:xfrm>
            <a:off x="7726363" y="3892551"/>
            <a:ext cx="595312" cy="758825"/>
          </a:xfrm>
          <a:custGeom>
            <a:avLst/>
            <a:gdLst>
              <a:gd name="T0" fmla="*/ 81 w 82"/>
              <a:gd name="T1" fmla="*/ 45 h 104"/>
              <a:gd name="T2" fmla="*/ 79 w 82"/>
              <a:gd name="T3" fmla="*/ 38 h 104"/>
              <a:gd name="T4" fmla="*/ 78 w 82"/>
              <a:gd name="T5" fmla="*/ 29 h 104"/>
              <a:gd name="T6" fmla="*/ 78 w 82"/>
              <a:gd name="T7" fmla="*/ 10 h 104"/>
              <a:gd name="T8" fmla="*/ 67 w 82"/>
              <a:gd name="T9" fmla="*/ 0 h 104"/>
              <a:gd name="T10" fmla="*/ 12 w 82"/>
              <a:gd name="T11" fmla="*/ 0 h 104"/>
              <a:gd name="T12" fmla="*/ 12 w 82"/>
              <a:gd name="T13" fmla="*/ 26 h 104"/>
              <a:gd name="T14" fmla="*/ 9 w 82"/>
              <a:gd name="T15" fmla="*/ 25 h 104"/>
              <a:gd name="T16" fmla="*/ 5 w 82"/>
              <a:gd name="T17" fmla="*/ 25 h 104"/>
              <a:gd name="T18" fmla="*/ 0 w 82"/>
              <a:gd name="T19" fmla="*/ 33 h 104"/>
              <a:gd name="T20" fmla="*/ 5 w 82"/>
              <a:gd name="T21" fmla="*/ 45 h 104"/>
              <a:gd name="T22" fmla="*/ 12 w 82"/>
              <a:gd name="T23" fmla="*/ 47 h 104"/>
              <a:gd name="T24" fmla="*/ 12 w 82"/>
              <a:gd name="T25" fmla="*/ 74 h 104"/>
              <a:gd name="T26" fmla="*/ 41 w 82"/>
              <a:gd name="T27" fmla="*/ 101 h 104"/>
              <a:gd name="T28" fmla="*/ 46 w 82"/>
              <a:gd name="T29" fmla="*/ 98 h 104"/>
              <a:gd name="T30" fmla="*/ 46 w 82"/>
              <a:gd name="T31" fmla="*/ 74 h 104"/>
              <a:gd name="T32" fmla="*/ 57 w 82"/>
              <a:gd name="T33" fmla="*/ 74 h 104"/>
              <a:gd name="T34" fmla="*/ 69 w 82"/>
              <a:gd name="T35" fmla="*/ 63 h 104"/>
              <a:gd name="T36" fmla="*/ 75 w 82"/>
              <a:gd name="T37" fmla="*/ 50 h 104"/>
              <a:gd name="T38" fmla="*/ 80 w 82"/>
              <a:gd name="T39" fmla="*/ 48 h 104"/>
              <a:gd name="T40" fmla="*/ 81 w 82"/>
              <a:gd name="T41"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04">
                <a:moveTo>
                  <a:pt x="81" y="45"/>
                </a:moveTo>
                <a:cubicBezTo>
                  <a:pt x="81" y="45"/>
                  <a:pt x="79" y="41"/>
                  <a:pt x="79" y="38"/>
                </a:cubicBezTo>
                <a:cubicBezTo>
                  <a:pt x="78" y="35"/>
                  <a:pt x="78" y="29"/>
                  <a:pt x="78" y="29"/>
                </a:cubicBezTo>
                <a:cubicBezTo>
                  <a:pt x="78" y="10"/>
                  <a:pt x="78" y="10"/>
                  <a:pt x="78" y="10"/>
                </a:cubicBezTo>
                <a:cubicBezTo>
                  <a:pt x="78" y="4"/>
                  <a:pt x="73" y="0"/>
                  <a:pt x="67" y="0"/>
                </a:cubicBezTo>
                <a:cubicBezTo>
                  <a:pt x="12" y="0"/>
                  <a:pt x="12" y="0"/>
                  <a:pt x="12" y="0"/>
                </a:cubicBezTo>
                <a:cubicBezTo>
                  <a:pt x="12" y="26"/>
                  <a:pt x="12" y="26"/>
                  <a:pt x="12" y="26"/>
                </a:cubicBezTo>
                <a:cubicBezTo>
                  <a:pt x="9" y="25"/>
                  <a:pt x="9" y="25"/>
                  <a:pt x="9" y="25"/>
                </a:cubicBezTo>
                <a:cubicBezTo>
                  <a:pt x="9" y="25"/>
                  <a:pt x="7" y="25"/>
                  <a:pt x="5" y="25"/>
                </a:cubicBezTo>
                <a:cubicBezTo>
                  <a:pt x="3" y="25"/>
                  <a:pt x="0" y="28"/>
                  <a:pt x="0" y="33"/>
                </a:cubicBezTo>
                <a:cubicBezTo>
                  <a:pt x="1" y="38"/>
                  <a:pt x="2" y="42"/>
                  <a:pt x="5" y="45"/>
                </a:cubicBezTo>
                <a:cubicBezTo>
                  <a:pt x="7" y="47"/>
                  <a:pt x="11" y="47"/>
                  <a:pt x="12" y="47"/>
                </a:cubicBezTo>
                <a:cubicBezTo>
                  <a:pt x="12" y="74"/>
                  <a:pt x="12" y="74"/>
                  <a:pt x="12" y="74"/>
                </a:cubicBezTo>
                <a:cubicBezTo>
                  <a:pt x="41" y="101"/>
                  <a:pt x="41" y="101"/>
                  <a:pt x="41" y="101"/>
                </a:cubicBezTo>
                <a:cubicBezTo>
                  <a:pt x="44" y="104"/>
                  <a:pt x="46" y="102"/>
                  <a:pt x="46" y="98"/>
                </a:cubicBezTo>
                <a:cubicBezTo>
                  <a:pt x="46" y="74"/>
                  <a:pt x="46" y="74"/>
                  <a:pt x="46" y="74"/>
                </a:cubicBezTo>
                <a:cubicBezTo>
                  <a:pt x="57" y="74"/>
                  <a:pt x="57" y="74"/>
                  <a:pt x="57" y="74"/>
                </a:cubicBezTo>
                <a:cubicBezTo>
                  <a:pt x="64" y="74"/>
                  <a:pt x="67" y="70"/>
                  <a:pt x="69" y="63"/>
                </a:cubicBezTo>
                <a:cubicBezTo>
                  <a:pt x="75" y="50"/>
                  <a:pt x="75" y="50"/>
                  <a:pt x="75" y="50"/>
                </a:cubicBezTo>
                <a:cubicBezTo>
                  <a:pt x="80" y="48"/>
                  <a:pt x="80" y="48"/>
                  <a:pt x="80" y="48"/>
                </a:cubicBezTo>
                <a:cubicBezTo>
                  <a:pt x="81" y="47"/>
                  <a:pt x="82" y="46"/>
                  <a:pt x="81" y="45"/>
                </a:cubicBez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03"/>
          <p:cNvSpPr>
            <a:spLocks/>
          </p:cNvSpPr>
          <p:nvPr/>
        </p:nvSpPr>
        <p:spPr bwMode="auto">
          <a:xfrm>
            <a:off x="8104188" y="4002088"/>
            <a:ext cx="93662" cy="44450"/>
          </a:xfrm>
          <a:custGeom>
            <a:avLst/>
            <a:gdLst>
              <a:gd name="T0" fmla="*/ 13 w 13"/>
              <a:gd name="T1" fmla="*/ 4 h 6"/>
              <a:gd name="T2" fmla="*/ 6 w 13"/>
              <a:gd name="T3" fmla="*/ 0 h 6"/>
              <a:gd name="T4" fmla="*/ 0 w 13"/>
              <a:gd name="T5" fmla="*/ 4 h 6"/>
              <a:gd name="T6" fmla="*/ 1 w 13"/>
              <a:gd name="T7" fmla="*/ 6 h 6"/>
              <a:gd name="T8" fmla="*/ 1 w 13"/>
              <a:gd name="T9" fmla="*/ 6 h 6"/>
              <a:gd name="T10" fmla="*/ 2 w 13"/>
              <a:gd name="T11" fmla="*/ 5 h 6"/>
              <a:gd name="T12" fmla="*/ 6 w 13"/>
              <a:gd name="T13" fmla="*/ 3 h 6"/>
              <a:gd name="T14" fmla="*/ 11 w 13"/>
              <a:gd name="T15" fmla="*/ 5 h 6"/>
              <a:gd name="T16" fmla="*/ 12 w 13"/>
              <a:gd name="T17" fmla="*/ 6 h 6"/>
              <a:gd name="T18" fmla="*/ 13 w 13"/>
              <a:gd name="T19" fmla="*/ 5 h 6"/>
              <a:gd name="T20" fmla="*/ 13 w 13"/>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6">
                <a:moveTo>
                  <a:pt x="13" y="4"/>
                </a:moveTo>
                <a:cubicBezTo>
                  <a:pt x="12" y="4"/>
                  <a:pt x="11" y="0"/>
                  <a:pt x="6" y="0"/>
                </a:cubicBezTo>
                <a:cubicBezTo>
                  <a:pt x="2" y="0"/>
                  <a:pt x="0" y="3"/>
                  <a:pt x="0" y="4"/>
                </a:cubicBezTo>
                <a:cubicBezTo>
                  <a:pt x="0" y="5"/>
                  <a:pt x="0" y="5"/>
                  <a:pt x="1" y="6"/>
                </a:cubicBezTo>
                <a:cubicBezTo>
                  <a:pt x="1" y="6"/>
                  <a:pt x="1" y="6"/>
                  <a:pt x="1" y="6"/>
                </a:cubicBezTo>
                <a:cubicBezTo>
                  <a:pt x="1" y="6"/>
                  <a:pt x="2" y="5"/>
                  <a:pt x="2" y="5"/>
                </a:cubicBezTo>
                <a:cubicBezTo>
                  <a:pt x="2" y="5"/>
                  <a:pt x="3" y="3"/>
                  <a:pt x="6" y="3"/>
                </a:cubicBezTo>
                <a:cubicBezTo>
                  <a:pt x="9" y="3"/>
                  <a:pt x="10" y="5"/>
                  <a:pt x="11" y="5"/>
                </a:cubicBezTo>
                <a:cubicBezTo>
                  <a:pt x="11" y="6"/>
                  <a:pt x="11" y="6"/>
                  <a:pt x="12" y="6"/>
                </a:cubicBezTo>
                <a:cubicBezTo>
                  <a:pt x="12" y="5"/>
                  <a:pt x="13" y="5"/>
                  <a:pt x="13" y="5"/>
                </a:cubicBezTo>
                <a:cubicBezTo>
                  <a:pt x="13" y="5"/>
                  <a:pt x="13" y="4"/>
                  <a:pt x="13" y="4"/>
                </a:cubicBezTo>
                <a:close/>
              </a:path>
            </a:pathLst>
          </a:custGeom>
          <a:solidFill>
            <a:srgbClr val="FBD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04"/>
          <p:cNvSpPr>
            <a:spLocks/>
          </p:cNvSpPr>
          <p:nvPr/>
        </p:nvSpPr>
        <p:spPr bwMode="auto">
          <a:xfrm>
            <a:off x="8124825" y="4083051"/>
            <a:ext cx="58737" cy="42863"/>
          </a:xfrm>
          <a:custGeom>
            <a:avLst/>
            <a:gdLst>
              <a:gd name="T0" fmla="*/ 7 w 8"/>
              <a:gd name="T1" fmla="*/ 1 h 6"/>
              <a:gd name="T2" fmla="*/ 1 w 8"/>
              <a:gd name="T3" fmla="*/ 0 h 6"/>
              <a:gd name="T4" fmla="*/ 2 w 8"/>
              <a:gd name="T5" fmla="*/ 6 h 6"/>
              <a:gd name="T6" fmla="*/ 7 w 8"/>
              <a:gd name="T7" fmla="*/ 1 h 6"/>
            </a:gdLst>
            <a:ahLst/>
            <a:cxnLst>
              <a:cxn ang="0">
                <a:pos x="T0" y="T1"/>
              </a:cxn>
              <a:cxn ang="0">
                <a:pos x="T2" y="T3"/>
              </a:cxn>
              <a:cxn ang="0">
                <a:pos x="T4" y="T5"/>
              </a:cxn>
              <a:cxn ang="0">
                <a:pos x="T6" y="T7"/>
              </a:cxn>
            </a:cxnLst>
            <a:rect l="0" t="0" r="r" b="b"/>
            <a:pathLst>
              <a:path w="8" h="6">
                <a:moveTo>
                  <a:pt x="7" y="1"/>
                </a:moveTo>
                <a:cubicBezTo>
                  <a:pt x="7" y="1"/>
                  <a:pt x="3" y="1"/>
                  <a:pt x="1" y="0"/>
                </a:cubicBezTo>
                <a:cubicBezTo>
                  <a:pt x="1" y="0"/>
                  <a:pt x="0" y="3"/>
                  <a:pt x="2" y="6"/>
                </a:cubicBezTo>
                <a:cubicBezTo>
                  <a:pt x="2" y="6"/>
                  <a:pt x="8" y="3"/>
                  <a:pt x="7"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206"/>
          <p:cNvSpPr>
            <a:spLocks noChangeArrowheads="1"/>
          </p:cNvSpPr>
          <p:nvPr/>
        </p:nvSpPr>
        <p:spPr bwMode="auto">
          <a:xfrm>
            <a:off x="8124825" y="4075113"/>
            <a:ext cx="73025" cy="73025"/>
          </a:xfrm>
          <a:prstGeom prst="ellipse">
            <a:avLst/>
          </a:prstGeom>
          <a:solidFill>
            <a:srgbClr val="69C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207"/>
          <p:cNvSpPr>
            <a:spLocks noChangeArrowheads="1"/>
          </p:cNvSpPr>
          <p:nvPr/>
        </p:nvSpPr>
        <p:spPr bwMode="auto">
          <a:xfrm>
            <a:off x="8161338" y="4089401"/>
            <a:ext cx="30162" cy="30163"/>
          </a:xfrm>
          <a:prstGeom prst="ellipse">
            <a:avLst/>
          </a:pr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08"/>
          <p:cNvSpPr>
            <a:spLocks/>
          </p:cNvSpPr>
          <p:nvPr/>
        </p:nvSpPr>
        <p:spPr bwMode="auto">
          <a:xfrm>
            <a:off x="7813675" y="4192588"/>
            <a:ext cx="36512" cy="65088"/>
          </a:xfrm>
          <a:custGeom>
            <a:avLst/>
            <a:gdLst>
              <a:gd name="T0" fmla="*/ 5 w 5"/>
              <a:gd name="T1" fmla="*/ 0 h 9"/>
              <a:gd name="T2" fmla="*/ 3 w 5"/>
              <a:gd name="T3" fmla="*/ 3 h 9"/>
              <a:gd name="T4" fmla="*/ 0 w 5"/>
              <a:gd name="T5" fmla="*/ 6 h 9"/>
              <a:gd name="T6" fmla="*/ 0 w 5"/>
              <a:gd name="T7" fmla="*/ 9 h 9"/>
              <a:gd name="T8" fmla="*/ 0 w 5"/>
              <a:gd name="T9" fmla="*/ 9 h 9"/>
              <a:gd name="T10" fmla="*/ 2 w 5"/>
              <a:gd name="T11" fmla="*/ 8 h 9"/>
              <a:gd name="T12" fmla="*/ 2 w 5"/>
              <a:gd name="T13" fmla="*/ 8 h 9"/>
              <a:gd name="T14" fmla="*/ 3 w 5"/>
              <a:gd name="T15" fmla="*/ 7 h 9"/>
              <a:gd name="T16" fmla="*/ 5 w 5"/>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9">
                <a:moveTo>
                  <a:pt x="5" y="0"/>
                </a:moveTo>
                <a:cubicBezTo>
                  <a:pt x="3" y="3"/>
                  <a:pt x="3" y="3"/>
                  <a:pt x="3" y="3"/>
                </a:cubicBezTo>
                <a:cubicBezTo>
                  <a:pt x="2" y="4"/>
                  <a:pt x="1" y="5"/>
                  <a:pt x="0" y="6"/>
                </a:cubicBezTo>
                <a:cubicBezTo>
                  <a:pt x="0" y="9"/>
                  <a:pt x="0" y="9"/>
                  <a:pt x="0" y="9"/>
                </a:cubicBezTo>
                <a:cubicBezTo>
                  <a:pt x="0" y="9"/>
                  <a:pt x="0" y="9"/>
                  <a:pt x="0" y="9"/>
                </a:cubicBezTo>
                <a:cubicBezTo>
                  <a:pt x="1" y="9"/>
                  <a:pt x="1" y="9"/>
                  <a:pt x="2" y="8"/>
                </a:cubicBezTo>
                <a:cubicBezTo>
                  <a:pt x="2" y="8"/>
                  <a:pt x="2" y="8"/>
                  <a:pt x="2" y="8"/>
                </a:cubicBezTo>
                <a:cubicBezTo>
                  <a:pt x="3" y="8"/>
                  <a:pt x="3" y="8"/>
                  <a:pt x="3" y="7"/>
                </a:cubicBezTo>
                <a:cubicBezTo>
                  <a:pt x="5" y="3"/>
                  <a:pt x="5" y="0"/>
                  <a:pt x="5" y="0"/>
                </a:cubicBez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209"/>
          <p:cNvSpPr>
            <a:spLocks noChangeArrowheads="1"/>
          </p:cNvSpPr>
          <p:nvPr/>
        </p:nvSpPr>
        <p:spPr bwMode="auto">
          <a:xfrm>
            <a:off x="8031163" y="4192588"/>
            <a:ext cx="93662" cy="87313"/>
          </a:xfrm>
          <a:prstGeom prst="ellipse">
            <a:avLst/>
          </a:prstGeom>
          <a:solidFill>
            <a:srgbClr val="F5A7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0"/>
          <p:cNvSpPr>
            <a:spLocks/>
          </p:cNvSpPr>
          <p:nvPr/>
        </p:nvSpPr>
        <p:spPr bwMode="auto">
          <a:xfrm>
            <a:off x="7929563" y="4432301"/>
            <a:ext cx="130175" cy="80963"/>
          </a:xfrm>
          <a:custGeom>
            <a:avLst/>
            <a:gdLst>
              <a:gd name="T0" fmla="*/ 0 w 82"/>
              <a:gd name="T1" fmla="*/ 0 h 51"/>
              <a:gd name="T2" fmla="*/ 41 w 82"/>
              <a:gd name="T3" fmla="*/ 23 h 51"/>
              <a:gd name="T4" fmla="*/ 82 w 82"/>
              <a:gd name="T5" fmla="*/ 51 h 51"/>
              <a:gd name="T6" fmla="*/ 82 w 82"/>
              <a:gd name="T7" fmla="*/ 0 h 51"/>
              <a:gd name="T8" fmla="*/ 0 w 82"/>
              <a:gd name="T9" fmla="*/ 0 h 51"/>
            </a:gdLst>
            <a:ahLst/>
            <a:cxnLst>
              <a:cxn ang="0">
                <a:pos x="T0" y="T1"/>
              </a:cxn>
              <a:cxn ang="0">
                <a:pos x="T2" y="T3"/>
              </a:cxn>
              <a:cxn ang="0">
                <a:pos x="T4" y="T5"/>
              </a:cxn>
              <a:cxn ang="0">
                <a:pos x="T6" y="T7"/>
              </a:cxn>
              <a:cxn ang="0">
                <a:pos x="T8" y="T9"/>
              </a:cxn>
            </a:cxnLst>
            <a:rect l="0" t="0" r="r" b="b"/>
            <a:pathLst>
              <a:path w="82" h="51">
                <a:moveTo>
                  <a:pt x="0" y="0"/>
                </a:moveTo>
                <a:lnTo>
                  <a:pt x="41" y="23"/>
                </a:lnTo>
                <a:lnTo>
                  <a:pt x="82" y="51"/>
                </a:lnTo>
                <a:lnTo>
                  <a:pt x="82" y="0"/>
                </a:lnTo>
                <a:lnTo>
                  <a:pt x="0" y="0"/>
                </a:ln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1"/>
          <p:cNvSpPr>
            <a:spLocks/>
          </p:cNvSpPr>
          <p:nvPr/>
        </p:nvSpPr>
        <p:spPr bwMode="auto">
          <a:xfrm>
            <a:off x="7646988" y="4389438"/>
            <a:ext cx="173037" cy="211138"/>
          </a:xfrm>
          <a:custGeom>
            <a:avLst/>
            <a:gdLst>
              <a:gd name="T0" fmla="*/ 23 w 24"/>
              <a:gd name="T1" fmla="*/ 0 h 29"/>
              <a:gd name="T2" fmla="*/ 0 w 24"/>
              <a:gd name="T3" fmla="*/ 1 h 29"/>
              <a:gd name="T4" fmla="*/ 24 w 24"/>
              <a:gd name="T5" fmla="*/ 29 h 29"/>
              <a:gd name="T6" fmla="*/ 23 w 24"/>
              <a:gd name="T7" fmla="*/ 0 h 29"/>
            </a:gdLst>
            <a:ahLst/>
            <a:cxnLst>
              <a:cxn ang="0">
                <a:pos x="T0" y="T1"/>
              </a:cxn>
              <a:cxn ang="0">
                <a:pos x="T2" y="T3"/>
              </a:cxn>
              <a:cxn ang="0">
                <a:pos x="T4" y="T5"/>
              </a:cxn>
              <a:cxn ang="0">
                <a:pos x="T6" y="T7"/>
              </a:cxn>
            </a:cxnLst>
            <a:rect l="0" t="0" r="r" b="b"/>
            <a:pathLst>
              <a:path w="24" h="29">
                <a:moveTo>
                  <a:pt x="23" y="0"/>
                </a:moveTo>
                <a:cubicBezTo>
                  <a:pt x="0" y="1"/>
                  <a:pt x="0" y="1"/>
                  <a:pt x="0" y="1"/>
                </a:cubicBezTo>
                <a:cubicBezTo>
                  <a:pt x="0" y="14"/>
                  <a:pt x="13" y="22"/>
                  <a:pt x="24" y="29"/>
                </a:cubicBezTo>
                <a:lnTo>
                  <a:pt x="23" y="0"/>
                </a:lnTo>
                <a:close/>
              </a:path>
            </a:pathLst>
          </a:custGeom>
          <a:solidFill>
            <a:srgbClr val="FBD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2"/>
          <p:cNvSpPr>
            <a:spLocks/>
          </p:cNvSpPr>
          <p:nvPr/>
        </p:nvSpPr>
        <p:spPr bwMode="auto">
          <a:xfrm>
            <a:off x="8140700" y="4294188"/>
            <a:ext cx="107950" cy="58738"/>
          </a:xfrm>
          <a:custGeom>
            <a:avLst/>
            <a:gdLst>
              <a:gd name="T0" fmla="*/ 13 w 15"/>
              <a:gd name="T1" fmla="*/ 2 h 8"/>
              <a:gd name="T2" fmla="*/ 2 w 15"/>
              <a:gd name="T3" fmla="*/ 0 h 8"/>
              <a:gd name="T4" fmla="*/ 0 w 15"/>
              <a:gd name="T5" fmla="*/ 0 h 8"/>
              <a:gd name="T6" fmla="*/ 0 w 15"/>
              <a:gd name="T7" fmla="*/ 2 h 8"/>
              <a:gd name="T8" fmla="*/ 14 w 15"/>
              <a:gd name="T9" fmla="*/ 4 h 8"/>
              <a:gd name="T10" fmla="*/ 15 w 15"/>
              <a:gd name="T11" fmla="*/ 1 h 8"/>
              <a:gd name="T12" fmla="*/ 13 w 15"/>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3" y="2"/>
                </a:moveTo>
                <a:cubicBezTo>
                  <a:pt x="6" y="5"/>
                  <a:pt x="2" y="1"/>
                  <a:pt x="2" y="0"/>
                </a:cubicBezTo>
                <a:cubicBezTo>
                  <a:pt x="2" y="0"/>
                  <a:pt x="1" y="0"/>
                  <a:pt x="0" y="0"/>
                </a:cubicBezTo>
                <a:cubicBezTo>
                  <a:pt x="0" y="1"/>
                  <a:pt x="0" y="1"/>
                  <a:pt x="0" y="2"/>
                </a:cubicBezTo>
                <a:cubicBezTo>
                  <a:pt x="0" y="2"/>
                  <a:pt x="5" y="8"/>
                  <a:pt x="14" y="4"/>
                </a:cubicBezTo>
                <a:cubicBezTo>
                  <a:pt x="15" y="1"/>
                  <a:pt x="15" y="1"/>
                  <a:pt x="15" y="1"/>
                </a:cubicBezTo>
                <a:cubicBezTo>
                  <a:pt x="14" y="2"/>
                  <a:pt x="15" y="1"/>
                  <a:pt x="13" y="2"/>
                </a:cubicBez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3"/>
          <p:cNvSpPr>
            <a:spLocks/>
          </p:cNvSpPr>
          <p:nvPr/>
        </p:nvSpPr>
        <p:spPr bwMode="auto">
          <a:xfrm>
            <a:off x="7681913" y="3659188"/>
            <a:ext cx="523875" cy="423863"/>
          </a:xfrm>
          <a:custGeom>
            <a:avLst/>
            <a:gdLst>
              <a:gd name="T0" fmla="*/ 42 w 72"/>
              <a:gd name="T1" fmla="*/ 1 h 58"/>
              <a:gd name="T2" fmla="*/ 42 w 72"/>
              <a:gd name="T3" fmla="*/ 1 h 58"/>
              <a:gd name="T4" fmla="*/ 43 w 72"/>
              <a:gd name="T5" fmla="*/ 0 h 58"/>
              <a:gd name="T6" fmla="*/ 71 w 72"/>
              <a:gd name="T7" fmla="*/ 11 h 58"/>
              <a:gd name="T8" fmla="*/ 72 w 72"/>
              <a:gd name="T9" fmla="*/ 16 h 58"/>
              <a:gd name="T10" fmla="*/ 64 w 72"/>
              <a:gd name="T11" fmla="*/ 38 h 58"/>
              <a:gd name="T12" fmla="*/ 17 w 72"/>
              <a:gd name="T13" fmla="*/ 58 h 58"/>
              <a:gd name="T14" fmla="*/ 18 w 72"/>
              <a:gd name="T15" fmla="*/ 58 h 58"/>
              <a:gd name="T16" fmla="*/ 17 w 72"/>
              <a:gd name="T17" fmla="*/ 58 h 58"/>
              <a:gd name="T18" fmla="*/ 10 w 72"/>
              <a:gd name="T19" fmla="*/ 40 h 58"/>
              <a:gd name="T20" fmla="*/ 0 w 72"/>
              <a:gd name="T21" fmla="*/ 40 h 58"/>
              <a:gd name="T22" fmla="*/ 42 w 72"/>
              <a:gd name="T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58">
                <a:moveTo>
                  <a:pt x="42" y="1"/>
                </a:moveTo>
                <a:cubicBezTo>
                  <a:pt x="42" y="1"/>
                  <a:pt x="42" y="1"/>
                  <a:pt x="42" y="1"/>
                </a:cubicBezTo>
                <a:cubicBezTo>
                  <a:pt x="42" y="1"/>
                  <a:pt x="43" y="0"/>
                  <a:pt x="43" y="0"/>
                </a:cubicBezTo>
                <a:cubicBezTo>
                  <a:pt x="54" y="0"/>
                  <a:pt x="64" y="4"/>
                  <a:pt x="71" y="11"/>
                </a:cubicBezTo>
                <a:cubicBezTo>
                  <a:pt x="72" y="12"/>
                  <a:pt x="72" y="14"/>
                  <a:pt x="72" y="16"/>
                </a:cubicBezTo>
                <a:cubicBezTo>
                  <a:pt x="72" y="24"/>
                  <a:pt x="69" y="31"/>
                  <a:pt x="64" y="38"/>
                </a:cubicBezTo>
                <a:cubicBezTo>
                  <a:pt x="54" y="50"/>
                  <a:pt x="37" y="58"/>
                  <a:pt x="17" y="58"/>
                </a:cubicBezTo>
                <a:cubicBezTo>
                  <a:pt x="18" y="58"/>
                  <a:pt x="18" y="58"/>
                  <a:pt x="18" y="58"/>
                </a:cubicBezTo>
                <a:cubicBezTo>
                  <a:pt x="17" y="58"/>
                  <a:pt x="17" y="58"/>
                  <a:pt x="17" y="58"/>
                </a:cubicBezTo>
                <a:cubicBezTo>
                  <a:pt x="10" y="40"/>
                  <a:pt x="10" y="40"/>
                  <a:pt x="10" y="40"/>
                </a:cubicBezTo>
                <a:cubicBezTo>
                  <a:pt x="0" y="40"/>
                  <a:pt x="0" y="40"/>
                  <a:pt x="0" y="40"/>
                </a:cubicBezTo>
                <a:cubicBezTo>
                  <a:pt x="0" y="18"/>
                  <a:pt x="19" y="1"/>
                  <a:pt x="42" y="1"/>
                </a:cubicBezTo>
                <a:close/>
              </a:path>
            </a:pathLst>
          </a:custGeom>
          <a:solidFill>
            <a:srgbClr val="FBD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14"/>
          <p:cNvSpPr>
            <a:spLocks noChangeArrowheads="1"/>
          </p:cNvSpPr>
          <p:nvPr/>
        </p:nvSpPr>
        <p:spPr bwMode="auto">
          <a:xfrm>
            <a:off x="9890125" y="5270501"/>
            <a:ext cx="739775" cy="117475"/>
          </a:xfrm>
          <a:prstGeom prst="rect">
            <a:avLst/>
          </a:prstGeom>
          <a:solidFill>
            <a:srgbClr val="7247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5"/>
          <p:cNvSpPr>
            <a:spLocks/>
          </p:cNvSpPr>
          <p:nvPr/>
        </p:nvSpPr>
        <p:spPr bwMode="auto">
          <a:xfrm>
            <a:off x="9890125" y="5380038"/>
            <a:ext cx="739775" cy="1006475"/>
          </a:xfrm>
          <a:custGeom>
            <a:avLst/>
            <a:gdLst>
              <a:gd name="T0" fmla="*/ 0 w 466"/>
              <a:gd name="T1" fmla="*/ 634 h 634"/>
              <a:gd name="T2" fmla="*/ 68 w 466"/>
              <a:gd name="T3" fmla="*/ 634 h 634"/>
              <a:gd name="T4" fmla="*/ 68 w 466"/>
              <a:gd name="T5" fmla="*/ 69 h 634"/>
              <a:gd name="T6" fmla="*/ 398 w 466"/>
              <a:gd name="T7" fmla="*/ 69 h 634"/>
              <a:gd name="T8" fmla="*/ 398 w 466"/>
              <a:gd name="T9" fmla="*/ 634 h 634"/>
              <a:gd name="T10" fmla="*/ 466 w 466"/>
              <a:gd name="T11" fmla="*/ 634 h 634"/>
              <a:gd name="T12" fmla="*/ 466 w 466"/>
              <a:gd name="T13" fmla="*/ 0 h 634"/>
              <a:gd name="T14" fmla="*/ 0 w 466"/>
              <a:gd name="T15" fmla="*/ 0 h 634"/>
              <a:gd name="T16" fmla="*/ 0 w 466"/>
              <a:gd name="T17" fmla="*/ 63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634">
                <a:moveTo>
                  <a:pt x="0" y="634"/>
                </a:moveTo>
                <a:lnTo>
                  <a:pt x="68" y="634"/>
                </a:lnTo>
                <a:lnTo>
                  <a:pt x="68" y="69"/>
                </a:lnTo>
                <a:lnTo>
                  <a:pt x="398" y="69"/>
                </a:lnTo>
                <a:lnTo>
                  <a:pt x="398" y="634"/>
                </a:lnTo>
                <a:lnTo>
                  <a:pt x="466" y="634"/>
                </a:lnTo>
                <a:lnTo>
                  <a:pt x="466" y="0"/>
                </a:lnTo>
                <a:lnTo>
                  <a:pt x="0" y="0"/>
                </a:lnTo>
                <a:lnTo>
                  <a:pt x="0" y="634"/>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26" name="Group 225"/>
          <p:cNvGrpSpPr/>
          <p:nvPr/>
        </p:nvGrpSpPr>
        <p:grpSpPr>
          <a:xfrm>
            <a:off x="9977240" y="167118"/>
            <a:ext cx="2002036" cy="287338"/>
            <a:chOff x="2440124" y="6593453"/>
            <a:chExt cx="2968244" cy="287338"/>
          </a:xfrm>
        </p:grpSpPr>
        <p:sp>
          <p:nvSpPr>
            <p:cNvPr id="227" name="TextBox 226"/>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add-ins</a:t>
              </a:r>
            </a:p>
          </p:txBody>
        </p:sp>
        <p:sp>
          <p:nvSpPr>
            <p:cNvPr id="228"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66736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26496">
                      <a:schemeClr val="tx1"/>
                    </a:gs>
                    <a:gs pos="44000">
                      <a:schemeClr val="tx1"/>
                    </a:gs>
                  </a:gsLst>
                  <a:lin ang="5400000" scaled="0"/>
                </a:gradFill>
              </a:rPr>
              <a:t>Office add-ins</a:t>
            </a:r>
          </a:p>
        </p:txBody>
      </p:sp>
      <p:sp>
        <p:nvSpPr>
          <p:cNvPr id="4" name="Text Placeholder 3"/>
          <p:cNvSpPr>
            <a:spLocks noGrp="1"/>
          </p:cNvSpPr>
          <p:nvPr>
            <p:ph type="body" sz="quarter" idx="10"/>
          </p:nvPr>
        </p:nvSpPr>
        <p:spPr>
          <a:xfrm>
            <a:off x="269169" y="1189177"/>
            <a:ext cx="11650488" cy="4045466"/>
          </a:xfrm>
        </p:spPr>
        <p:txBody>
          <a:bodyPr/>
          <a:lstStyle/>
          <a:p>
            <a:pPr marL="571274" indent="-571274"/>
            <a:r>
              <a:rPr lang="en-US" dirty="0">
                <a:gradFill>
                  <a:gsLst>
                    <a:gs pos="26496">
                      <a:schemeClr val="tx1"/>
                    </a:gs>
                    <a:gs pos="44000">
                      <a:schemeClr val="tx1"/>
                    </a:gs>
                  </a:gsLst>
                  <a:lin ang="5400000" scaled="0"/>
                </a:gradFill>
              </a:rPr>
              <a:t>Built with web standards</a:t>
            </a:r>
          </a:p>
          <a:p>
            <a:pPr marL="571274" indent="-571274"/>
            <a:r>
              <a:rPr lang="en-US" dirty="0">
                <a:gradFill>
                  <a:gsLst>
                    <a:gs pos="26496">
                      <a:schemeClr val="tx1"/>
                    </a:gs>
                    <a:gs pos="44000">
                      <a:schemeClr val="tx1"/>
                    </a:gs>
                  </a:gsLst>
                  <a:lin ang="5400000" scaled="0"/>
                </a:gradFill>
              </a:rPr>
              <a:t>Office.js provides interop</a:t>
            </a:r>
          </a:p>
          <a:p>
            <a:pPr marL="571274" indent="-571274"/>
            <a:r>
              <a:rPr lang="en-US" dirty="0">
                <a:gradFill>
                  <a:gsLst>
                    <a:gs pos="26496">
                      <a:schemeClr val="tx1"/>
                    </a:gs>
                    <a:gs pos="44000">
                      <a:schemeClr val="tx1"/>
                    </a:gs>
                  </a:gsLst>
                  <a:lin ang="5400000" scaled="0"/>
                </a:gradFill>
              </a:rPr>
              <a:t>Hosted centrally</a:t>
            </a:r>
          </a:p>
          <a:p>
            <a:pPr marL="571274" indent="-571274"/>
            <a:r>
              <a:rPr lang="en-US" dirty="0">
                <a:gradFill>
                  <a:gsLst>
                    <a:gs pos="26496">
                      <a:schemeClr val="tx1"/>
                    </a:gs>
                    <a:gs pos="44000">
                      <a:schemeClr val="tx1"/>
                    </a:gs>
                  </a:gsLst>
                  <a:lin ang="5400000" scaled="0"/>
                </a:gradFill>
              </a:rPr>
              <a:t>Almost zero client footprint</a:t>
            </a:r>
          </a:p>
          <a:p>
            <a:pPr marL="571274" indent="-571274"/>
            <a:r>
              <a:rPr lang="en-US" dirty="0">
                <a:gradFill>
                  <a:gsLst>
                    <a:gs pos="26496">
                      <a:schemeClr val="tx1"/>
                    </a:gs>
                    <a:gs pos="44000">
                      <a:schemeClr val="tx1"/>
                    </a:gs>
                  </a:gsLst>
                  <a:lin ang="5400000" scaled="0"/>
                </a:gradFill>
              </a:rPr>
              <a:t>Runs where Office runs</a:t>
            </a:r>
          </a:p>
          <a:p>
            <a:pPr marL="571274" indent="-571274"/>
            <a:r>
              <a:rPr lang="en-US" dirty="0">
                <a:gradFill>
                  <a:gsLst>
                    <a:gs pos="26496">
                      <a:schemeClr val="tx1"/>
                    </a:gs>
                    <a:gs pos="44000">
                      <a:schemeClr val="tx1"/>
                    </a:gs>
                  </a:gsLst>
                  <a:lin ang="5400000" scaled="0"/>
                </a:gradFill>
              </a:rPr>
              <a:t>Discoverable marketplace</a:t>
            </a:r>
          </a:p>
        </p:txBody>
      </p:sp>
      <p:pic>
        <p:nvPicPr>
          <p:cNvPr id="3" name="OWA"/>
          <p:cNvPicPr>
            <a:picLocks noChangeAspect="1"/>
          </p:cNvPicPr>
          <p:nvPr/>
        </p:nvPicPr>
        <p:blipFill>
          <a:blip r:embed="rId3"/>
          <a:stretch>
            <a:fillRect/>
          </a:stretch>
        </p:blipFill>
        <p:spPr>
          <a:xfrm>
            <a:off x="3859791" y="1570550"/>
            <a:ext cx="5108107" cy="4274825"/>
          </a:xfrm>
          <a:prstGeom prst="rect">
            <a:avLst/>
          </a:prstGeom>
        </p:spPr>
      </p:pic>
      <p:grpSp>
        <p:nvGrpSpPr>
          <p:cNvPr id="11" name="iFrame"/>
          <p:cNvGrpSpPr/>
          <p:nvPr/>
        </p:nvGrpSpPr>
        <p:grpSpPr>
          <a:xfrm>
            <a:off x="9247606" y="3379061"/>
            <a:ext cx="2583323" cy="1881810"/>
            <a:chOff x="9243739" y="3008262"/>
            <a:chExt cx="2584362" cy="1882567"/>
          </a:xfrm>
        </p:grpSpPr>
        <p:sp>
          <p:nvSpPr>
            <p:cNvPr id="5" name="Rectangle 4"/>
            <p:cNvSpPr/>
            <p:nvPr/>
          </p:nvSpPr>
          <p:spPr bwMode="auto">
            <a:xfrm>
              <a:off x="9296400" y="3027680"/>
              <a:ext cx="2479040" cy="1817062"/>
            </a:xfrm>
            <a:prstGeom prst="rect">
              <a:avLst/>
            </a:prstGeom>
            <a:solidFill>
              <a:srgbClr val="0070C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243739" y="3008262"/>
              <a:ext cx="2584362" cy="1882567"/>
            </a:xfrm>
            <a:prstGeom prst="rect">
              <a:avLst/>
            </a:prstGeom>
            <a:noFill/>
          </p:spPr>
          <p:txBody>
            <a:bodyPr wrap="none" lIns="182807" tIns="146246" rIns="182807" bIns="146246" rtlCol="0">
              <a:spAutoFit/>
            </a:bodyPr>
            <a:lstStyle/>
            <a:p>
              <a:pPr algn="ctr">
                <a:lnSpc>
                  <a:spcPct val="90000"/>
                </a:lnSpc>
                <a:spcAft>
                  <a:spcPts val="600"/>
                </a:spcAft>
              </a:pPr>
              <a:r>
                <a:rPr lang="en-US" sz="2399" dirty="0">
                  <a:solidFill>
                    <a:schemeClr val="bg1"/>
                  </a:solidFill>
                </a:rPr>
                <a:t>Browser Control</a:t>
              </a:r>
            </a:p>
            <a:p>
              <a:pPr algn="ctr">
                <a:lnSpc>
                  <a:spcPct val="90000"/>
                </a:lnSpc>
                <a:spcAft>
                  <a:spcPts val="600"/>
                </a:spcAft>
              </a:pPr>
              <a:r>
                <a:rPr lang="en-US" sz="2399" dirty="0">
                  <a:solidFill>
                    <a:schemeClr val="bg1"/>
                  </a:solidFill>
                </a:rPr>
                <a:t>or </a:t>
              </a:r>
              <a:r>
                <a:rPr lang="en-US" sz="2399" dirty="0" err="1">
                  <a:solidFill>
                    <a:schemeClr val="bg1"/>
                  </a:solidFill>
                </a:rPr>
                <a:t>iFrame</a:t>
              </a:r>
              <a:r>
                <a:rPr lang="en-US" sz="2399" dirty="0">
                  <a:solidFill>
                    <a:schemeClr val="bg1"/>
                  </a:solidFill>
                </a:rPr>
                <a:t> </a:t>
              </a:r>
            </a:p>
            <a:p>
              <a:pPr algn="ctr">
                <a:lnSpc>
                  <a:spcPct val="90000"/>
                </a:lnSpc>
                <a:spcAft>
                  <a:spcPts val="600"/>
                </a:spcAft>
              </a:pPr>
              <a:r>
                <a:rPr lang="en-US" sz="2399" dirty="0">
                  <a:solidFill>
                    <a:schemeClr val="bg1"/>
                  </a:solidFill>
                </a:rPr>
                <a:t>With HTML5, </a:t>
              </a:r>
            </a:p>
            <a:p>
              <a:pPr algn="ctr">
                <a:lnSpc>
                  <a:spcPct val="90000"/>
                </a:lnSpc>
                <a:spcAft>
                  <a:spcPts val="600"/>
                </a:spcAft>
              </a:pPr>
              <a:r>
                <a:rPr lang="en-US" sz="2399" dirty="0">
                  <a:solidFill>
                    <a:schemeClr val="bg1"/>
                  </a:solidFill>
                </a:rPr>
                <a:t>JavaScript, CSS</a:t>
              </a:r>
            </a:p>
          </p:txBody>
        </p:sp>
      </p:grpSp>
      <p:grpSp>
        <p:nvGrpSpPr>
          <p:cNvPr id="18" name="Manifest"/>
          <p:cNvGrpSpPr/>
          <p:nvPr/>
        </p:nvGrpSpPr>
        <p:grpSpPr>
          <a:xfrm>
            <a:off x="6790495" y="1547019"/>
            <a:ext cx="5402895" cy="4899626"/>
            <a:chOff x="6800345" y="6081180"/>
            <a:chExt cx="5405069" cy="4901598"/>
          </a:xfrm>
        </p:grpSpPr>
        <p:sp>
          <p:nvSpPr>
            <p:cNvPr id="15" name="Rectangle 14"/>
            <p:cNvSpPr/>
            <p:nvPr/>
          </p:nvSpPr>
          <p:spPr bwMode="auto">
            <a:xfrm>
              <a:off x="6814919" y="6102677"/>
              <a:ext cx="5110161" cy="4816751"/>
            </a:xfrm>
            <a:prstGeom prst="rect">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800345" y="6081180"/>
              <a:ext cx="5405069" cy="4901598"/>
            </a:xfrm>
            <a:prstGeom prst="rect">
              <a:avLst/>
            </a:prstGeom>
            <a:noFill/>
          </p:spPr>
          <p:txBody>
            <a:bodyPr wrap="none" lIns="182807" tIns="146246" rIns="182807" bIns="146246" rtlCol="0">
              <a:spAutoFit/>
            </a:bodyPr>
            <a:lstStyle/>
            <a:p>
              <a:pPr>
                <a:lnSpc>
                  <a:spcPct val="90000"/>
                </a:lnSpc>
                <a:spcAft>
                  <a:spcPts val="600"/>
                </a:spcAft>
              </a:pPr>
              <a:r>
                <a:rPr lang="en-US" sz="1200" dirty="0">
                  <a:solidFill>
                    <a:schemeClr val="tx2">
                      <a:lumMod val="60000"/>
                      <a:lumOff val="40000"/>
                    </a:schemeClr>
                  </a:solidFill>
                </a:rPr>
                <a:t>&lt;?</a:t>
              </a:r>
              <a:r>
                <a:rPr lang="en-US" sz="1200" dirty="0">
                  <a:solidFill>
                    <a:srgbClr val="800000"/>
                  </a:solidFill>
                </a:rPr>
                <a:t>xml</a:t>
              </a:r>
              <a:r>
                <a:rPr lang="en-US" sz="1200" dirty="0"/>
                <a:t> </a:t>
              </a:r>
              <a:r>
                <a:rPr lang="en-US" sz="1200" dirty="0">
                  <a:solidFill>
                    <a:srgbClr val="FF0000"/>
                  </a:solidFill>
                </a:rPr>
                <a:t>version</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1.0</a:t>
              </a:r>
              <a:r>
                <a:rPr lang="en-US" sz="1200" dirty="0"/>
                <a:t>" </a:t>
              </a:r>
              <a:r>
                <a:rPr lang="en-US" sz="1200" dirty="0">
                  <a:solidFill>
                    <a:srgbClr val="FF0000"/>
                  </a:solidFill>
                </a:rPr>
                <a:t>encoding</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UTF-8</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a:solidFill>
                    <a:srgbClr val="800000"/>
                  </a:solidFill>
                </a:rPr>
                <a:t>OfficeApp</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MailApp</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r>
                <a:rPr lang="en-US" sz="1200" dirty="0"/>
                <a:t>1.0.0.0</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r>
                <a:rPr lang="en-US" sz="1200" dirty="0"/>
                <a:t>Salesforce.com</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r>
                <a:rPr lang="en-US" sz="1200" dirty="0" err="1"/>
                <a:t>en</a:t>
              </a:r>
              <a:r>
                <a:rPr lang="en-US" sz="1200" dirty="0"/>
                <a:t>-US</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DisplayName</a:t>
              </a:r>
              <a:r>
                <a:rPr lang="en-US" sz="1200" dirty="0"/>
                <a:t> </a:t>
              </a:r>
              <a:r>
                <a:rPr lang="en-US" sz="1200" dirty="0" err="1">
                  <a:solidFill>
                    <a:srgbClr val="FF0000"/>
                  </a:solidFill>
                </a:rPr>
                <a:t>DefaultValue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Salesforce</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Capability</a:t>
              </a:r>
              <a:r>
                <a:rPr lang="en-US" sz="1200" dirty="0"/>
                <a:t> </a:t>
              </a:r>
              <a:r>
                <a:rPr lang="en-US" sz="1200" dirty="0">
                  <a:solidFill>
                    <a:srgbClr val="FF0000"/>
                  </a:solidFill>
                </a:rPr>
                <a:t>Name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Mailbox</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b="1" dirty="0">
                  <a:solidFill>
                    <a:schemeClr val="tx2">
                      <a:lumMod val="60000"/>
                      <a:lumOff val="40000"/>
                    </a:schemeClr>
                  </a:solidFill>
                </a:rPr>
                <a:t>&lt;</a:t>
              </a:r>
              <a:r>
                <a:rPr lang="en-US" sz="1200" b="1" dirty="0" err="1">
                  <a:solidFill>
                    <a:srgbClr val="800000"/>
                  </a:solidFill>
                </a:rPr>
                <a:t>SourceLocation</a:t>
              </a:r>
              <a:r>
                <a:rPr lang="en-US" sz="1200" b="1" dirty="0"/>
                <a:t> </a:t>
              </a:r>
              <a:r>
                <a:rPr lang="en-US" sz="1200" b="1" dirty="0" err="1">
                  <a:solidFill>
                    <a:srgbClr val="FF0000"/>
                  </a:solidFill>
                </a:rPr>
                <a:t>DefaultValue</a:t>
              </a:r>
              <a:r>
                <a:rPr lang="en-US" sz="1200" b="1" dirty="0">
                  <a:solidFill>
                    <a:schemeClr val="tx2">
                      <a:lumMod val="60000"/>
                      <a:lumOff val="40000"/>
                    </a:schemeClr>
                  </a:solidFill>
                </a:rPr>
                <a:t>=</a:t>
              </a:r>
              <a:r>
                <a:rPr lang="en-US" sz="1200" b="1" dirty="0"/>
                <a:t>“</a:t>
              </a:r>
              <a:r>
                <a:rPr lang="en-US" sz="1200" b="1" dirty="0">
                  <a:solidFill>
                    <a:schemeClr val="tx2">
                      <a:lumMod val="60000"/>
                      <a:lumOff val="40000"/>
                    </a:schemeClr>
                  </a:solidFill>
                </a:rPr>
                <a:t>https://salesforce.com/office</a:t>
              </a:r>
              <a:r>
                <a:rPr lang="en-US" sz="1200" b="1" dirty="0"/>
                <a:t>" </a:t>
              </a:r>
              <a:r>
                <a:rPr lang="en-US" sz="1200" b="1"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r>
                <a:rPr lang="en-US" sz="1200" dirty="0"/>
                <a:t>300</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r>
                <a:rPr lang="en-US" sz="1200" dirty="0" err="1"/>
                <a:t>ReadItem</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RuleCollection</a:t>
              </a:r>
              <a:r>
                <a:rPr lang="en-US" sz="1200" dirty="0"/>
                <a:t>" </a:t>
              </a:r>
              <a:r>
                <a:rPr lang="en-US" sz="1200" dirty="0">
                  <a:solidFill>
                    <a:srgbClr val="FF0000"/>
                  </a:solidFill>
                </a:rPr>
                <a:t>Mode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Or</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Message</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Appointment</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a:solidFill>
                    <a:srgbClr val="800000"/>
                  </a:solidFill>
                </a:rPr>
                <a:t>OfficeApp</a:t>
              </a:r>
              <a:r>
                <a:rPr lang="en-US" sz="1200" dirty="0">
                  <a:solidFill>
                    <a:schemeClr val="tx2">
                      <a:lumMod val="60000"/>
                      <a:lumOff val="40000"/>
                    </a:schemeClr>
                  </a:solidFill>
                </a:rPr>
                <a:t>&gt;</a:t>
              </a:r>
            </a:p>
          </p:txBody>
        </p:sp>
      </p:grpSp>
      <p:grpSp>
        <p:nvGrpSpPr>
          <p:cNvPr id="450" name="Group 449"/>
          <p:cNvGrpSpPr/>
          <p:nvPr/>
        </p:nvGrpSpPr>
        <p:grpSpPr>
          <a:xfrm>
            <a:off x="8500222" y="2746233"/>
            <a:ext cx="747794" cy="1646972"/>
            <a:chOff x="8502780" y="2238443"/>
            <a:chExt cx="748095" cy="1647635"/>
          </a:xfrm>
        </p:grpSpPr>
        <p:sp>
          <p:nvSpPr>
            <p:cNvPr id="381" name="Freeform 380"/>
            <p:cNvSpPr/>
            <p:nvPr/>
          </p:nvSpPr>
          <p:spPr bwMode="auto">
            <a:xfrm rot="16200000">
              <a:off x="8053010" y="2688213"/>
              <a:ext cx="1647635" cy="748095"/>
            </a:xfrm>
            <a:custGeom>
              <a:avLst/>
              <a:gdLst>
                <a:gd name="connsiteX0" fmla="*/ 1358477 w 2642427"/>
                <a:gd name="connsiteY0" fmla="*/ 0 h 1199771"/>
                <a:gd name="connsiteX1" fmla="*/ 1528249 w 2642427"/>
                <a:gd name="connsiteY1" fmla="*/ 16598 h 1199771"/>
                <a:gd name="connsiteX2" fmla="*/ 2479380 w 2642427"/>
                <a:gd name="connsiteY2" fmla="*/ 864203 h 1199771"/>
                <a:gd name="connsiteX3" fmla="*/ 2642427 w 2642427"/>
                <a:gd name="connsiteY3" fmla="*/ 864203 h 1199771"/>
                <a:gd name="connsiteX4" fmla="*/ 2355798 w 2642427"/>
                <a:gd name="connsiteY4" fmla="*/ 1199771 h 1199771"/>
                <a:gd name="connsiteX5" fmla="*/ 1956627 w 2642427"/>
                <a:gd name="connsiteY5" fmla="*/ 864203 h 1199771"/>
                <a:gd name="connsiteX6" fmla="*/ 2115940 w 2642427"/>
                <a:gd name="connsiteY6" fmla="*/ 864203 h 1199771"/>
                <a:gd name="connsiteX7" fmla="*/ 2065934 w 2642427"/>
                <a:gd name="connsiteY7" fmla="*/ 765589 h 1199771"/>
                <a:gd name="connsiteX8" fmla="*/ 2057379 w 2642427"/>
                <a:gd name="connsiteY8" fmla="*/ 770537 h 1199771"/>
                <a:gd name="connsiteX9" fmla="*/ 1501006 w 2642427"/>
                <a:gd name="connsiteY9" fmla="*/ 362840 h 1199771"/>
                <a:gd name="connsiteX10" fmla="*/ 1391392 w 2642427"/>
                <a:gd name="connsiteY10" fmla="*/ 346394 h 1199771"/>
                <a:gd name="connsiteX11" fmla="*/ 1357611 w 2642427"/>
                <a:gd name="connsiteY11" fmla="*/ 344978 h 1199771"/>
                <a:gd name="connsiteX12" fmla="*/ 1288264 w 2642427"/>
                <a:gd name="connsiteY12" fmla="*/ 344347 h 1199771"/>
                <a:gd name="connsiteX13" fmla="*/ 1199101 w 2642427"/>
                <a:gd name="connsiteY13" fmla="*/ 352553 h 1199771"/>
                <a:gd name="connsiteX14" fmla="*/ 1189149 w 2642427"/>
                <a:gd name="connsiteY14" fmla="*/ 353867 h 1199771"/>
                <a:gd name="connsiteX15" fmla="*/ 1082177 w 2642427"/>
                <a:gd name="connsiteY15" fmla="*/ 378245 h 1199771"/>
                <a:gd name="connsiteX16" fmla="*/ 629491 w 2642427"/>
                <a:gd name="connsiteY16" fmla="*/ 701551 h 1199771"/>
                <a:gd name="connsiteX17" fmla="*/ 623287 w 2642427"/>
                <a:gd name="connsiteY17" fmla="*/ 697120 h 1199771"/>
                <a:gd name="connsiteX18" fmla="*/ 581341 w 2642427"/>
                <a:gd name="connsiteY18" fmla="*/ 756852 h 1199771"/>
                <a:gd name="connsiteX19" fmla="*/ 526487 w 2642427"/>
                <a:gd name="connsiteY19" fmla="*/ 864199 h 1199771"/>
                <a:gd name="connsiteX20" fmla="*/ 685800 w 2642427"/>
                <a:gd name="connsiteY20" fmla="*/ 864199 h 1199771"/>
                <a:gd name="connsiteX21" fmla="*/ 286629 w 2642427"/>
                <a:gd name="connsiteY21" fmla="*/ 1199767 h 1199771"/>
                <a:gd name="connsiteX22" fmla="*/ 0 w 2642427"/>
                <a:gd name="connsiteY22" fmla="*/ 864199 h 1199771"/>
                <a:gd name="connsiteX23" fmla="*/ 163047 w 2642427"/>
                <a:gd name="connsiteY23" fmla="*/ 864199 h 1199771"/>
                <a:gd name="connsiteX24" fmla="*/ 1171042 w 2642427"/>
                <a:gd name="connsiteY24" fmla="*/ 8322 h 1199771"/>
                <a:gd name="connsiteX25" fmla="*/ 1190272 w 2642427"/>
                <a:gd name="connsiteY25" fmla="*/ 7428 h 1199771"/>
                <a:gd name="connsiteX26" fmla="*/ 1190591 w 2642427"/>
                <a:gd name="connsiteY26" fmla="*/ 7369 h 1199771"/>
                <a:gd name="connsiteX27" fmla="*/ 1207600 w 2642427"/>
                <a:gd name="connsiteY27" fmla="*/ 6622 h 1199771"/>
                <a:gd name="connsiteX28" fmla="*/ 1348976 w 2642427"/>
                <a:gd name="connsiteY28" fmla="*/ 49 h 1199771"/>
                <a:gd name="connsiteX29" fmla="*/ 1351511 w 2642427"/>
                <a:gd name="connsiteY29" fmla="*/ 306 h 11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42427" h="1199771">
                  <a:moveTo>
                    <a:pt x="1358477" y="0"/>
                  </a:moveTo>
                  <a:cubicBezTo>
                    <a:pt x="1414880" y="1486"/>
                    <a:pt x="1471597" y="6967"/>
                    <a:pt x="1528249" y="16598"/>
                  </a:cubicBezTo>
                  <a:cubicBezTo>
                    <a:pt x="1981463" y="93649"/>
                    <a:pt x="2350841" y="422821"/>
                    <a:pt x="2479380" y="864203"/>
                  </a:cubicBezTo>
                  <a:lnTo>
                    <a:pt x="2642427" y="864203"/>
                  </a:lnTo>
                  <a:lnTo>
                    <a:pt x="2355798" y="1199771"/>
                  </a:lnTo>
                  <a:lnTo>
                    <a:pt x="1956627" y="864203"/>
                  </a:lnTo>
                  <a:lnTo>
                    <a:pt x="2115940" y="864203"/>
                  </a:lnTo>
                  <a:lnTo>
                    <a:pt x="2065934" y="765589"/>
                  </a:lnTo>
                  <a:lnTo>
                    <a:pt x="2057379" y="770537"/>
                  </a:lnTo>
                  <a:cubicBezTo>
                    <a:pt x="1935405" y="559668"/>
                    <a:pt x="1731905" y="414084"/>
                    <a:pt x="1501006" y="362840"/>
                  </a:cubicBezTo>
                  <a:lnTo>
                    <a:pt x="1391392" y="346394"/>
                  </a:lnTo>
                  <a:lnTo>
                    <a:pt x="1357611" y="344978"/>
                  </a:lnTo>
                  <a:lnTo>
                    <a:pt x="1288264" y="344347"/>
                  </a:lnTo>
                  <a:lnTo>
                    <a:pt x="1199101" y="352553"/>
                  </a:lnTo>
                  <a:lnTo>
                    <a:pt x="1189149" y="353867"/>
                  </a:lnTo>
                  <a:lnTo>
                    <a:pt x="1082177" y="378245"/>
                  </a:lnTo>
                  <a:cubicBezTo>
                    <a:pt x="902488" y="431840"/>
                    <a:pt x="742121" y="543848"/>
                    <a:pt x="629491" y="701551"/>
                  </a:cubicBezTo>
                  <a:lnTo>
                    <a:pt x="623287" y="697120"/>
                  </a:lnTo>
                  <a:lnTo>
                    <a:pt x="581341" y="756852"/>
                  </a:lnTo>
                  <a:cubicBezTo>
                    <a:pt x="560742" y="791001"/>
                    <a:pt x="542380" y="826838"/>
                    <a:pt x="526487" y="864199"/>
                  </a:cubicBezTo>
                  <a:lnTo>
                    <a:pt x="685800" y="864199"/>
                  </a:lnTo>
                  <a:lnTo>
                    <a:pt x="286629" y="1199767"/>
                  </a:lnTo>
                  <a:lnTo>
                    <a:pt x="0" y="864199"/>
                  </a:lnTo>
                  <a:lnTo>
                    <a:pt x="163047" y="864199"/>
                  </a:lnTo>
                  <a:cubicBezTo>
                    <a:pt x="297405" y="402838"/>
                    <a:pt x="694000" y="66093"/>
                    <a:pt x="1171042" y="8322"/>
                  </a:cubicBezTo>
                  <a:lnTo>
                    <a:pt x="1190272" y="7428"/>
                  </a:lnTo>
                  <a:lnTo>
                    <a:pt x="1190591" y="7369"/>
                  </a:lnTo>
                  <a:lnTo>
                    <a:pt x="1207600" y="6622"/>
                  </a:lnTo>
                  <a:lnTo>
                    <a:pt x="1348976" y="49"/>
                  </a:lnTo>
                  <a:lnTo>
                    <a:pt x="1351511" y="306"/>
                  </a:lnTo>
                  <a:close/>
                </a:path>
              </a:pathLst>
            </a:cu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448"/>
            <p:cNvSpPr txBox="1"/>
            <p:nvPr/>
          </p:nvSpPr>
          <p:spPr>
            <a:xfrm rot="16200000">
              <a:off x="8568032" y="2765340"/>
              <a:ext cx="759493" cy="509580"/>
            </a:xfrm>
            <a:prstGeom prst="rect">
              <a:avLst/>
            </a:prstGeom>
            <a:noFill/>
          </p:spPr>
          <p:txBody>
            <a:bodyPr wrap="none" lIns="182807" tIns="146246" rIns="182807" bIns="146246" rtlCol="0">
              <a:prstTxWarp prst="textArchUp">
                <a:avLst>
                  <a:gd name="adj" fmla="val 13027105"/>
                </a:avLst>
              </a:prstTxWarp>
              <a:spAutoFit/>
            </a:bodyPr>
            <a:lstStyle/>
            <a:p>
              <a:pPr>
                <a:lnSpc>
                  <a:spcPct val="90000"/>
                </a:lnSpc>
                <a:spcAft>
                  <a:spcPts val="600"/>
                </a:spcAft>
              </a:pPr>
              <a:r>
                <a:rPr lang="en-US" sz="1400" dirty="0">
                  <a:solidFill>
                    <a:schemeClr val="bg1"/>
                  </a:solidFill>
                </a:rPr>
                <a:t>Office.js</a:t>
              </a:r>
            </a:p>
          </p:txBody>
        </p:sp>
      </p:grpSp>
      <p:sp>
        <p:nvSpPr>
          <p:cNvPr id="10" name="Left-Right Arrow 9"/>
          <p:cNvSpPr/>
          <p:nvPr/>
        </p:nvSpPr>
        <p:spPr bwMode="auto">
          <a:xfrm>
            <a:off x="5977854" y="4017570"/>
            <a:ext cx="3361608" cy="974731"/>
          </a:xfrm>
          <a:prstGeom prst="leftRightArrow">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Clien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3041" y="1561475"/>
            <a:ext cx="5156936" cy="4318308"/>
          </a:xfrm>
          <a:prstGeom prst="rect">
            <a:avLst/>
          </a:prstGeom>
        </p:spPr>
      </p:pic>
      <p:pic>
        <p:nvPicPr>
          <p:cNvPr id="23" name="Mobi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296" y="1709783"/>
            <a:ext cx="2177745" cy="4552801"/>
          </a:xfrm>
          <a:prstGeom prst="rect">
            <a:avLst/>
          </a:prstGeom>
        </p:spPr>
      </p:pic>
      <p:pic>
        <p:nvPicPr>
          <p:cNvPr id="24" name="Store"/>
          <p:cNvPicPr>
            <a:picLocks noChangeAspect="1"/>
          </p:cNvPicPr>
          <p:nvPr/>
        </p:nvPicPr>
        <p:blipFill>
          <a:blip r:embed="rId6"/>
          <a:stretch>
            <a:fillRect/>
          </a:stretch>
        </p:blipFill>
        <p:spPr>
          <a:xfrm>
            <a:off x="6754385" y="1570551"/>
            <a:ext cx="5274248" cy="3828754"/>
          </a:xfrm>
          <a:prstGeom prst="rect">
            <a:avLst/>
          </a:prstGeom>
        </p:spPr>
      </p:pic>
      <p:grpSp>
        <p:nvGrpSpPr>
          <p:cNvPr id="21" name="Group 20"/>
          <p:cNvGrpSpPr/>
          <p:nvPr/>
        </p:nvGrpSpPr>
        <p:grpSpPr>
          <a:xfrm>
            <a:off x="9977240" y="167118"/>
            <a:ext cx="2002036" cy="287338"/>
            <a:chOff x="2440124" y="6593453"/>
            <a:chExt cx="2968244" cy="287338"/>
          </a:xfrm>
        </p:grpSpPr>
        <p:sp>
          <p:nvSpPr>
            <p:cNvPr id="25" name="TextBox 24"/>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add-ins</a:t>
              </a:r>
            </a:p>
          </p:txBody>
        </p:sp>
        <p:sp>
          <p:nvSpPr>
            <p:cNvPr id="26"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
        <p:nvSpPr>
          <p:cNvPr id="27" name="Freeform 539"/>
          <p:cNvSpPr>
            <a:spLocks noChangeAspect="1"/>
          </p:cNvSpPr>
          <p:nvPr/>
        </p:nvSpPr>
        <p:spPr bwMode="auto">
          <a:xfrm>
            <a:off x="3461611" y="3654400"/>
            <a:ext cx="2421176" cy="133113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D9D9D9"/>
          </a:solidFill>
          <a:ln>
            <a:noFill/>
          </a:ln>
          <a:extLst/>
        </p:spPr>
        <p:txBody>
          <a:bodyPr vert="horz" wrap="square" lIns="91440" tIns="182880" rIns="91440" bIns="45720" numCol="1" anchor="ctr" anchorCtr="0" compatLnSpc="1">
            <a:prstTxWarp prst="textNoShape">
              <a:avLst/>
            </a:prstTxWarp>
          </a:bodyPr>
          <a:lstStyle/>
          <a:p>
            <a:pPr algn="ctr"/>
            <a:r>
              <a:rPr lang="en-US" dirty="0">
                <a:gradFill>
                  <a:gsLst>
                    <a:gs pos="2917">
                      <a:schemeClr val="tx1"/>
                    </a:gs>
                    <a:gs pos="30000">
                      <a:schemeClr val="tx1"/>
                    </a:gs>
                  </a:gsLst>
                  <a:lin ang="5400000" scaled="1"/>
                </a:gradFill>
              </a:rPr>
              <a:t>Web server</a:t>
            </a:r>
          </a:p>
        </p:txBody>
      </p:sp>
    </p:spTree>
    <p:extLst>
      <p:ext uri="{BB962C8B-B14F-4D97-AF65-F5344CB8AC3E}">
        <p14:creationId xmlns:p14="http://schemas.microsoft.com/office/powerpoint/2010/main" val="279032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33333E-6 L 0.24232 -0.00162 " pathEditMode="relative" rAng="0" ptsTypes="AA">
                                      <p:cBhvr>
                                        <p:cTn id="6" dur="1000" fill="hold"/>
                                        <p:tgtEl>
                                          <p:spTgt spid="3"/>
                                        </p:tgtEl>
                                        <p:attrNameLst>
                                          <p:attrName>ppt_x</p:attrName>
                                          <p:attrName>ppt_y</p:attrName>
                                        </p:attrNameLst>
                                      </p:cBhvr>
                                      <p:rCtr x="12109" y="-93"/>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fade">
                                      <p:cBhvr>
                                        <p:cTn id="18" dur="500"/>
                                        <p:tgtEl>
                                          <p:spTgt spid="450"/>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xit" presetSubtype="0" fill="hold"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50"/>
                                        </p:tgtEl>
                                      </p:cBhvr>
                                    </p:animEffect>
                                    <p:set>
                                      <p:cBhvr>
                                        <p:cTn id="39" dur="1" fill="hold">
                                          <p:stCondLst>
                                            <p:cond delay="499"/>
                                          </p:stCondLst>
                                        </p:cTn>
                                        <p:tgtEl>
                                          <p:spTgt spid="45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xit" presetSubtype="0" fill="hold" grpId="1" nodeType="with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Effect transition="in" filter="fade">
                                      <p:cBhvr>
                                        <p:cTn id="61" dur="500"/>
                                        <p:tgtEl>
                                          <p:spTgt spid="4">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xit" presetSubtype="0" fill="hold" nodeType="withEffect">
                                  <p:stCondLst>
                                    <p:cond delay="0"/>
                                  </p:stCondLst>
                                  <p:childTnLst>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
                                            <p:txEl>
                                              <p:pRg st="5" end="5"/>
                                            </p:txEl>
                                          </p:spTgt>
                                        </p:tgtEl>
                                        <p:attrNameLst>
                                          <p:attrName>style.visibility</p:attrName>
                                        </p:attrNameLst>
                                      </p:cBhvr>
                                      <p:to>
                                        <p:strVal val="visible"/>
                                      </p:to>
                                    </p:set>
                                    <p:animEffect transition="in" filter="fade">
                                      <p:cBhvr>
                                        <p:cTn id="75" dur="500"/>
                                        <p:tgtEl>
                                          <p:spTgt spid="4">
                                            <p:txEl>
                                              <p:pRg st="5" end="5"/>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xit" presetSubtype="0" fill="hold" nodeType="withEffect">
                                  <p:stCondLst>
                                    <p:cond delay="0"/>
                                  </p:stCondLst>
                                  <p:childTnLst>
                                    <p:animEffect transition="out" filter="fade">
                                      <p:cBhvr>
                                        <p:cTn id="80" dur="500"/>
                                        <p:tgtEl>
                                          <p:spTgt spid="22"/>
                                        </p:tgtEl>
                                      </p:cBhvr>
                                    </p:animEffect>
                                    <p:set>
                                      <p:cBhvr>
                                        <p:cTn id="81" dur="1" fill="hold">
                                          <p:stCondLst>
                                            <p:cond delay="499"/>
                                          </p:stCondLst>
                                        </p:cTn>
                                        <p:tgtEl>
                                          <p:spTgt spid="2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7" grpId="0" animBg="1"/>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26496">
                      <a:schemeClr val="tx1"/>
                    </a:gs>
                    <a:gs pos="44000">
                      <a:schemeClr val="tx1"/>
                    </a:gs>
                  </a:gsLst>
                  <a:lin ang="5400000" scaled="0"/>
                </a:gradFill>
              </a:rPr>
              <a:t>Office add-ins</a:t>
            </a:r>
            <a:br>
              <a:rPr lang="en-US" dirty="0">
                <a:gradFill>
                  <a:gsLst>
                    <a:gs pos="26496">
                      <a:schemeClr val="tx1"/>
                    </a:gs>
                    <a:gs pos="44000">
                      <a:schemeClr val="tx1"/>
                    </a:gs>
                  </a:gsLst>
                  <a:lin ang="5400000" scaled="0"/>
                </a:gradFill>
              </a:rPr>
            </a:br>
            <a:r>
              <a:rPr lang="en-US" sz="3136" dirty="0">
                <a:gradFill>
                  <a:gsLst>
                    <a:gs pos="26496">
                      <a:schemeClr val="tx1"/>
                    </a:gs>
                    <a:gs pos="44000">
                      <a:schemeClr val="tx1"/>
                    </a:gs>
                  </a:gsLst>
                  <a:lin ang="5400000" scaled="0"/>
                </a:gradFill>
              </a:rPr>
              <a:t>A new way to build extensions for Office</a:t>
            </a:r>
            <a:endParaRPr lang="en-US" dirty="0">
              <a:gradFill>
                <a:gsLst>
                  <a:gs pos="26496">
                    <a:schemeClr val="tx1"/>
                  </a:gs>
                  <a:gs pos="44000">
                    <a:schemeClr val="tx1"/>
                  </a:gs>
                </a:gsLst>
                <a:lin ang="5400000" scaled="0"/>
              </a:gradFill>
            </a:endParaRPr>
          </a:p>
        </p:txBody>
      </p:sp>
      <p:grpSp>
        <p:nvGrpSpPr>
          <p:cNvPr id="4" name="Group 3"/>
          <p:cNvGrpSpPr/>
          <p:nvPr/>
        </p:nvGrpSpPr>
        <p:grpSpPr>
          <a:xfrm>
            <a:off x="449538" y="3939222"/>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0"/>
                  </a:spcAft>
                  <a:buNone/>
                </a:pPr>
                <a:r>
                  <a:rPr lang="en-US" sz="2352" dirty="0">
                    <a:gradFill>
                      <a:gsLst>
                        <a:gs pos="26496">
                          <a:schemeClr val="accent2"/>
                        </a:gs>
                        <a:gs pos="44000">
                          <a:schemeClr val="accent2"/>
                        </a:gs>
                      </a:gsLst>
                      <a:lin ang="5400000" scaled="0"/>
                    </a:gradFill>
                    <a:latin typeface="Segoe UI Light"/>
                  </a:rPr>
                  <a:t>Content add-in</a:t>
                </a: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Add-in that runs within a document content with read/write access</a:t>
                </a: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629229"/>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0"/>
                </a:spcAft>
                <a:buNone/>
              </a:pPr>
              <a:r>
                <a:rPr lang="en-US" sz="2352" dirty="0">
                  <a:gradFill>
                    <a:gsLst>
                      <a:gs pos="26496">
                        <a:schemeClr val="accent2"/>
                      </a:gs>
                      <a:gs pos="44000">
                        <a:schemeClr val="accent2"/>
                      </a:gs>
                    </a:gsLst>
                    <a:lin ang="5400000" scaled="0"/>
                  </a:gradFill>
                  <a:latin typeface="Segoe UI Light"/>
                </a:rPr>
                <a:t>Contextual mail add-in</a:t>
              </a: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Add-in launched contextually from a mail message or appointment</a:t>
              </a: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Outlook and Outlook Web Access (OWA)</a:t>
              </a:r>
            </a:p>
          </p:txBody>
        </p:sp>
        <p:sp>
          <p:nvSpPr>
            <p:cNvPr id="17" name="Rectangle 16"/>
            <p:cNvSpPr/>
            <p:nvPr/>
          </p:nvSpPr>
          <p:spPr>
            <a:xfrm>
              <a:off x="458672" y="1963366"/>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105429"/>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0"/>
                </a:spcAft>
                <a:buNone/>
              </a:pPr>
              <a:r>
                <a:rPr lang="en-US" sz="2352" dirty="0">
                  <a:gradFill>
                    <a:gsLst>
                      <a:gs pos="26496">
                        <a:schemeClr val="accent2"/>
                      </a:gs>
                      <a:gs pos="44000">
                        <a:schemeClr val="accent2"/>
                      </a:gs>
                    </a:gsLst>
                    <a:lin ang="5400000" scaled="0"/>
                  </a:gradFill>
                  <a:latin typeface="Segoe UI Light"/>
                </a:rPr>
                <a:t>Add-in command</a:t>
              </a: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Command in the Office UI to launch add-in or perform UI-less operation</a:t>
              </a: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Outlook, Outlook Web Access (OWA)</a:t>
              </a:r>
            </a:p>
          </p:txBody>
        </p:sp>
        <p:sp>
          <p:nvSpPr>
            <p:cNvPr id="30" name="Rectangle 29"/>
            <p:cNvSpPr/>
            <p:nvPr/>
          </p:nvSpPr>
          <p:spPr>
            <a:xfrm>
              <a:off x="67392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2791005"/>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0"/>
                    </a:spcAft>
                    <a:buNone/>
                  </a:pPr>
                  <a:r>
                    <a:rPr lang="en-US" sz="2352" dirty="0">
                      <a:gradFill>
                        <a:gsLst>
                          <a:gs pos="26496">
                            <a:schemeClr val="accent2"/>
                          </a:gs>
                          <a:gs pos="44000">
                            <a:schemeClr val="accent2"/>
                          </a:gs>
                        </a:gsLst>
                        <a:lin ang="5400000" scaled="0"/>
                      </a:gradFill>
                      <a:latin typeface="Segoe UI Light"/>
                    </a:rPr>
                    <a:t>Task pane add-in</a:t>
                  </a: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Add-in that runs beside a document/mail with read/write access</a:t>
                  </a: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46" name="Group 45"/>
          <p:cNvGrpSpPr/>
          <p:nvPr/>
        </p:nvGrpSpPr>
        <p:grpSpPr>
          <a:xfrm>
            <a:off x="9977240" y="167118"/>
            <a:ext cx="2002036" cy="287338"/>
            <a:chOff x="2440124" y="6593453"/>
            <a:chExt cx="2968244" cy="287338"/>
          </a:xfrm>
        </p:grpSpPr>
        <p:sp>
          <p:nvSpPr>
            <p:cNvPr id="47" name="TextBox 46"/>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add-ins</a:t>
              </a:r>
            </a:p>
          </p:txBody>
        </p:sp>
        <p:sp>
          <p:nvSpPr>
            <p:cNvPr id="48"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159897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1.22167E-6 -1.48148E-6 L -0.07216 0.00324 " pathEditMode="relative" rAng="0" ptsTypes="AA">
                                      <p:cBhvr>
                                        <p:cTn id="9" dur="500" spd="-100000" fill="hold"/>
                                        <p:tgtEl>
                                          <p:spTgt spid="15"/>
                                        </p:tgtEl>
                                        <p:attrNameLst>
                                          <p:attrName>ppt_x</p:attrName>
                                          <p:attrName>ppt_y</p:attrName>
                                        </p:attrNameLst>
                                      </p:cBhvr>
                                      <p:rCtr x="-3608" y="162"/>
                                    </p:animMotion>
                                  </p:childTnLst>
                                </p:cTn>
                              </p:par>
                              <p:par>
                                <p:cTn id="10" presetID="10" presetClass="entr" presetSubtype="0" fill="hold" nodeType="withEffect">
                                  <p:stCondLst>
                                    <p:cond delay="2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200"/>
                                  </p:stCondLst>
                                  <p:childTnLst>
                                    <p:animMotion origin="layout" path="M 1.22167E-6 -1.48148E-6 L -0.07216 0.00324 " pathEditMode="relative" rAng="0" ptsTypes="AA">
                                      <p:cBhvr>
                                        <p:cTn id="14" dur="500" spd="-100000" fill="hold"/>
                                        <p:tgtEl>
                                          <p:spTgt spid="35"/>
                                        </p:tgtEl>
                                        <p:attrNameLst>
                                          <p:attrName>ppt_x</p:attrName>
                                          <p:attrName>ppt_y</p:attrName>
                                        </p:attrNameLst>
                                      </p:cBhvr>
                                      <p:rCtr x="-3608" y="162"/>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400"/>
                                  </p:stCondLst>
                                  <p:childTnLst>
                                    <p:animMotion origin="layout" path="M 1.22167E-6 -1.48148E-6 L -0.07216 0.00324 " pathEditMode="relative" rAng="0" ptsTypes="AA">
                                      <p:cBhvr>
                                        <p:cTn id="19" dur="500" spd="-100000" fill="hold"/>
                                        <p:tgtEl>
                                          <p:spTgt spid="4"/>
                                        </p:tgtEl>
                                        <p:attrNameLst>
                                          <p:attrName>ppt_x</p:attrName>
                                          <p:attrName>ppt_y</p:attrName>
                                        </p:attrNameLst>
                                      </p:cBhvr>
                                      <p:rCtr x="-3608" y="162"/>
                                    </p:animMotion>
                                  </p:childTnLst>
                                </p:cTn>
                              </p:par>
                              <p:par>
                                <p:cTn id="20" presetID="10" presetClass="entr" presetSubtype="0" fill="hold" nodeType="withEffect">
                                  <p:stCondLst>
                                    <p:cond delay="6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nodeType="withEffect">
                                  <p:stCondLst>
                                    <p:cond delay="600"/>
                                  </p:stCondLst>
                                  <p:childTnLst>
                                    <p:animMotion origin="layout" path="M 1.22167E-6 -1.48148E-6 L -0.07216 0.00324 " pathEditMode="relative" rAng="0" ptsTypes="AA">
                                      <p:cBhvr>
                                        <p:cTn id="24" dur="500" spd="-100000" fill="hold"/>
                                        <p:tgtEl>
                                          <p:spTgt spid="25"/>
                                        </p:tgtEl>
                                        <p:attrNameLst>
                                          <p:attrName>ppt_x</p:attrName>
                                          <p:attrName>ppt_y</p:attrName>
                                        </p:attrNameLst>
                                      </p:cBhvr>
                                      <p:rCtr x="-360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33C8E54A4E6B45BAD31F8AF78EFE6B" ma:contentTypeVersion="1" ma:contentTypeDescription="Create a new document." ma:contentTypeScope="" ma:versionID="15b7bb53edad1133bed35b1d428482ef">
  <xsd:schema xmlns:xsd="http://www.w3.org/2001/XMLSchema" xmlns:xs="http://www.w3.org/2001/XMLSchema" xmlns:p="http://schemas.microsoft.com/office/2006/metadata/properties" xmlns:ns3="129ea19f-d41c-490c-b792-d75d4c5bb285" targetNamespace="http://schemas.microsoft.com/office/2006/metadata/properties" ma:root="true" ma:fieldsID="3a4140641906b6a3a3f92bda476ab356" ns3:_="">
    <xsd:import namespace="129ea19f-d41c-490c-b792-d75d4c5bb28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ea19f-d41c-490c-b792-d75d4c5bb2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29ea19f-d41c-490c-b792-d75d4c5bb285">
      <UserInfo>
        <DisplayName>Sine Rix</DisplayName>
        <AccountId>305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84DE61-AAFA-4CA5-B126-12CE50188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ea19f-d41c-490c-b792-d75d4c5bb2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29ea19f-d41c-490c-b792-d75d4c5bb285"/>
    <ds:schemaRef ds:uri="http://www.w3.org/XML/1998/namespace"/>
    <ds:schemaRef ds:uri="http://purl.org/dc/dcmityp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2355</Words>
  <Application>Microsoft Office PowerPoint</Application>
  <PresentationFormat>Custom</PresentationFormat>
  <Paragraphs>361</Paragraphs>
  <Slides>29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Calibri</vt:lpstr>
      <vt:lpstr>Consolas</vt:lpstr>
      <vt:lpstr>Segoe Light</vt:lpstr>
      <vt:lpstr>Segoe UI</vt:lpstr>
      <vt:lpstr>Segoe UI Black</vt:lpstr>
      <vt:lpstr>Segoe UI Light</vt:lpstr>
      <vt:lpstr>Segoe UI Semibold</vt:lpstr>
      <vt:lpstr>Segoe UI Semilight</vt:lpstr>
      <vt:lpstr>Wingdings</vt:lpstr>
      <vt:lpstr>6-30540_Office_365_CloudRoadShow</vt:lpstr>
      <vt:lpstr>Office 365 development</vt:lpstr>
      <vt:lpstr>Office 365  Development</vt:lpstr>
      <vt:lpstr>Agenda</vt:lpstr>
      <vt:lpstr>"The most strategic developer surface area for us is Office 365.“   —Satya Nadella</vt:lpstr>
      <vt:lpstr>Opportunity</vt:lpstr>
      <vt:lpstr>Developer vision</vt:lpstr>
      <vt:lpstr>Extend Office 365</vt:lpstr>
      <vt:lpstr>Office add-ins</vt:lpstr>
      <vt:lpstr>Office add-ins A new way to build extensions for Office</vt:lpstr>
      <vt:lpstr>Demo</vt:lpstr>
      <vt:lpstr>SharePoint add-ins</vt:lpstr>
      <vt:lpstr>SharePoint add-ins A new way to build extensions for SharePoint</vt:lpstr>
      <vt:lpstr>Demo</vt:lpstr>
      <vt:lpstr>Connect to Office 365 services</vt:lpstr>
      <vt:lpstr>Robust Microsoft Graph APIs</vt:lpstr>
      <vt:lpstr>Demo</vt:lpstr>
      <vt:lpstr>Open platform</vt:lpstr>
      <vt:lpstr>Distribution</vt:lpstr>
      <vt:lpstr>Distribution choices</vt:lpstr>
      <vt:lpstr>Corporate add-in catalog</vt:lpstr>
      <vt:lpstr>Resources</vt:lpstr>
      <vt:lpstr>http://dev.office.com</vt:lpstr>
      <vt:lpstr>Virtual academy courses</vt:lpstr>
      <vt:lpstr>http://blogs.office.com</vt:lpstr>
      <vt:lpstr>http://www.office.com/roadmap</vt:lpstr>
      <vt:lpstr>Developer Program launch</vt:lpstr>
      <vt:lpstr>Engage</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2016-01-21T01:57:38Z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0x0101008933C8E54A4E6B45BAD31F8AF78EFE6B</vt:lpwstr>
  </property>
  <property fmtid="{D5CDD505-2E9C-101B-9397-08002B2CF9AE}" pid="4" name="DocVizMetadataToken">
    <vt:lpwstr>300x187x1</vt:lpwstr>
  </property>
</Properties>
</file>